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70" r:id="rId1"/>
  </p:sldMasterIdLst>
  <p:notesMasterIdLst>
    <p:notesMasterId r:id="rId16"/>
  </p:notesMasterIdLst>
  <p:sldIdLst>
    <p:sldId id="256" r:id="rId2"/>
    <p:sldId id="260" r:id="rId3"/>
    <p:sldId id="259" r:id="rId4"/>
    <p:sldId id="263" r:id="rId5"/>
    <p:sldId id="264" r:id="rId6"/>
    <p:sldId id="262" r:id="rId7"/>
    <p:sldId id="265" r:id="rId8"/>
    <p:sldId id="266" r:id="rId9"/>
    <p:sldId id="270" r:id="rId10"/>
    <p:sldId id="271" r:id="rId11"/>
    <p:sldId id="272"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FF"/>
    <a:srgbClr val="0099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4" d="100"/>
          <a:sy n="84" d="100"/>
        </p:scale>
        <p:origin x="62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824E73-30D2-443B-81A3-632425A2C77F}" type="datetimeFigureOut">
              <a:rPr lang="en-US" smtClean="0"/>
              <a:t>19/06/20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209E4F-8B65-45E4-B25B-E1E5850D682A}" type="slidenum">
              <a:rPr lang="en-US" smtClean="0"/>
              <a:t>‹#›</a:t>
            </a:fld>
            <a:endParaRPr lang="en-US"/>
          </a:p>
        </p:txBody>
      </p:sp>
    </p:spTree>
    <p:extLst>
      <p:ext uri="{BB962C8B-B14F-4D97-AF65-F5344CB8AC3E}">
        <p14:creationId xmlns:p14="http://schemas.microsoft.com/office/powerpoint/2010/main" val="418033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KÍNH</a:t>
            </a:r>
            <a:r>
              <a:rPr lang="en-US" baseline="0" smtClean="0"/>
              <a:t> CHÀO QUÝ VỊ ĐẠI BIỂU</a:t>
            </a:r>
          </a:p>
          <a:p>
            <a:r>
              <a:rPr lang="en-US" baseline="0" smtClean="0"/>
              <a:t>TÔI TÊN ….. </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1</a:t>
            </a:fld>
            <a:endParaRPr lang="en-US"/>
          </a:p>
        </p:txBody>
      </p:sp>
    </p:spTree>
    <p:extLst>
      <p:ext uri="{BB962C8B-B14F-4D97-AF65-F5344CB8AC3E}">
        <p14:creationId xmlns:p14="http://schemas.microsoft.com/office/powerpoint/2010/main" val="3324802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VÌ</a:t>
            </a:r>
            <a:r>
              <a:rPr lang="en-US" baseline="0" smtClean="0"/>
              <a:t> VẬY </a:t>
            </a:r>
            <a:r>
              <a:rPr lang="en-US" smtClean="0"/>
              <a:t>CẦN</a:t>
            </a:r>
            <a:r>
              <a:rPr lang="en-US" baseline="0" smtClean="0"/>
              <a:t> CÓ MÔ HÌNH GIẢNG DẠY PHÙ HỢP ĐỂ ĐÁP ỨNG YÊU CẦU MỚI</a:t>
            </a:r>
          </a:p>
          <a:p>
            <a:r>
              <a:rPr lang="en-US" baseline="0" smtClean="0"/>
              <a:t>VỚI SỰ HỔ TRỢ CỦA CÔNG NGHỆ THÔNG TIN</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2</a:t>
            </a:fld>
            <a:endParaRPr lang="en-US"/>
          </a:p>
        </p:txBody>
      </p:sp>
    </p:spTree>
    <p:extLst>
      <p:ext uri="{BB962C8B-B14F-4D97-AF65-F5344CB8AC3E}">
        <p14:creationId xmlns:p14="http://schemas.microsoft.com/office/powerpoint/2010/main" val="1976976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MỨC</a:t>
            </a:r>
            <a:r>
              <a:rPr lang="en-US" baseline="0" smtClean="0"/>
              <a:t> ĐỘ NHẬN THỨC CAO ĐƯỢC THỰC HIỆN BỞI NGƯỜI CÓ CHUYÊN MÔN</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5</a:t>
            </a:fld>
            <a:endParaRPr lang="en-US"/>
          </a:p>
        </p:txBody>
      </p:sp>
    </p:spTree>
    <p:extLst>
      <p:ext uri="{BB962C8B-B14F-4D97-AF65-F5344CB8AC3E}">
        <p14:creationId xmlns:p14="http://schemas.microsoft.com/office/powerpoint/2010/main" val="1450104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ZALO DỄ</a:t>
            </a:r>
            <a:r>
              <a:rPr lang="en-US" baseline="0" smtClean="0"/>
              <a:t> DÀNG SỬ DỤNG TRÊN NHIỀU THIẾT BỊ  VÀ ĐƯỢC NHIỀU NGƯỜI DÙNG RỘNG RÃI</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7</a:t>
            </a:fld>
            <a:endParaRPr lang="en-US"/>
          </a:p>
        </p:txBody>
      </p:sp>
    </p:spTree>
    <p:extLst>
      <p:ext uri="{BB962C8B-B14F-4D97-AF65-F5344CB8AC3E}">
        <p14:creationId xmlns:p14="http://schemas.microsoft.com/office/powerpoint/2010/main" val="1416212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THAY</a:t>
            </a:r>
            <a:r>
              <a:rPr lang="en-US" baseline="0" smtClean="0"/>
              <a:t> VÌ GỬI VIDEO TRỰC TIẾP NÊN GỬI CÁC ĐƯỜNG LINK ĐỂ ĐỊNH HƯỚNG XU HƯỚNG TÌM KIẾM TRÊN MẠNG XÃ HỘI</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8</a:t>
            </a:fld>
            <a:endParaRPr lang="en-US"/>
          </a:p>
        </p:txBody>
      </p:sp>
    </p:spTree>
    <p:extLst>
      <p:ext uri="{BB962C8B-B14F-4D97-AF65-F5344CB8AC3E}">
        <p14:creationId xmlns:p14="http://schemas.microsoft.com/office/powerpoint/2010/main" val="4293461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SV</a:t>
            </a:r>
            <a:r>
              <a:rPr lang="en-US" baseline="0" smtClean="0"/>
              <a:t> CÓ NHIỀU THỜI GIAN ĐỂ RÈN LUYỆN KHẢ NĂNG THUYẾT TRÌNH, LÀM VIỆC NHÓM….</a:t>
            </a:r>
            <a:endParaRPr lang="en-US" smtClean="0"/>
          </a:p>
          <a:p>
            <a:r>
              <a:rPr lang="en-US" smtClean="0"/>
              <a:t>SV</a:t>
            </a:r>
            <a:r>
              <a:rPr lang="en-US" baseline="0" smtClean="0"/>
              <a:t> NGHỈ HỌC VẪN CÓ THỂ CẬP NHẬT TIẾN TRÌNH LỚP HỌC QUA ZALO</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10</a:t>
            </a:fld>
            <a:endParaRPr lang="en-US"/>
          </a:p>
        </p:txBody>
      </p:sp>
    </p:spTree>
    <p:extLst>
      <p:ext uri="{BB962C8B-B14F-4D97-AF65-F5344CB8AC3E}">
        <p14:creationId xmlns:p14="http://schemas.microsoft.com/office/powerpoint/2010/main" val="306498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QUA</a:t>
            </a:r>
            <a:r>
              <a:rPr lang="en-US" baseline="0" smtClean="0"/>
              <a:t> VIỆC GIẢNG DẠY MÔN MÁY ĐIỆN TẠI KHOA….. CHÚNG TÔI CÓ NHẬN XÉT SAU</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13</a:t>
            </a:fld>
            <a:endParaRPr lang="en-US"/>
          </a:p>
        </p:txBody>
      </p:sp>
    </p:spTree>
    <p:extLst>
      <p:ext uri="{BB962C8B-B14F-4D97-AF65-F5344CB8AC3E}">
        <p14:creationId xmlns:p14="http://schemas.microsoft.com/office/powerpoint/2010/main" val="1582339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LÀ</a:t>
            </a:r>
            <a:r>
              <a:rPr lang="en-US" baseline="0" smtClean="0"/>
              <a:t> TÀI LIỆU THAM KHẢO HI VỌNG GÓP PHẦN NÂNG CAO CHẤT LƯỢNG SINH VIÊN TRONG XU HƯỚNG ỨNG DỤNG CÔNG NGHỆ THÔNG TIN TRONG ĐÀO TẠO</a:t>
            </a:r>
          </a:p>
        </p:txBody>
      </p:sp>
      <p:sp>
        <p:nvSpPr>
          <p:cNvPr id="4" name="Slide Number Placeholder 3"/>
          <p:cNvSpPr>
            <a:spLocks noGrp="1"/>
          </p:cNvSpPr>
          <p:nvPr>
            <p:ph type="sldNum" sz="quarter" idx="10"/>
          </p:nvPr>
        </p:nvSpPr>
        <p:spPr/>
        <p:txBody>
          <a:bodyPr/>
          <a:lstStyle/>
          <a:p>
            <a:fld id="{02209E4F-8B65-45E4-B25B-E1E5850D682A}" type="slidenum">
              <a:rPr lang="en-US" smtClean="0"/>
              <a:t>14</a:t>
            </a:fld>
            <a:endParaRPr lang="en-US"/>
          </a:p>
        </p:txBody>
      </p:sp>
    </p:spTree>
    <p:extLst>
      <p:ext uri="{BB962C8B-B14F-4D97-AF65-F5344CB8AC3E}">
        <p14:creationId xmlns:p14="http://schemas.microsoft.com/office/powerpoint/2010/main" val="2721220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19/06/20</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131718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19/06/20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864116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19/06/20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955994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19/06/20</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820874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19/06/20</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993854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19/06/20</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553697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19/06/20</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902213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19/06/20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742340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19/06/20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115574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19/06/20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42333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19/06/20</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764802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19/06/20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0166129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19/06/20</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36657955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19/06/20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2140576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19/06/20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3747409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19/06/20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848348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6DFF08F-DC6B-4601-B491-B0F83F6DD2DA}" type="datetimeFigureOut">
              <a:rPr lang="en-US" smtClean="0"/>
              <a:pPr/>
              <a:t>19/06/20</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2897703992"/>
      </p:ext>
    </p:extLst>
  </p:cSld>
  <p:clrMap bg1="lt1" tx1="dk1" bg2="lt2" tx2="dk2" accent1="accent1" accent2="accent2" accent3="accent3" accent4="accent4" accent5="accent5" accent6="accent6" hlink="hlink" folHlink="folHlink"/>
  <p:sldLayoutIdLst>
    <p:sldLayoutId id="2147483971" r:id="rId1"/>
    <p:sldLayoutId id="2147483972" r:id="rId2"/>
    <p:sldLayoutId id="2147483973" r:id="rId3"/>
    <p:sldLayoutId id="2147483974" r:id="rId4"/>
    <p:sldLayoutId id="2147483975" r:id="rId5"/>
    <p:sldLayoutId id="2147483976" r:id="rId6"/>
    <p:sldLayoutId id="2147483977" r:id="rId7"/>
    <p:sldLayoutId id="2147483978" r:id="rId8"/>
    <p:sldLayoutId id="2147483979" r:id="rId9"/>
    <p:sldLayoutId id="2147483980" r:id="rId10"/>
    <p:sldLayoutId id="2147483981" r:id="rId11"/>
    <p:sldLayoutId id="2147483982" r:id="rId12"/>
    <p:sldLayoutId id="2147483983" r:id="rId13"/>
    <p:sldLayoutId id="2147483984" r:id="rId14"/>
    <p:sldLayoutId id="2147483985" r:id="rId15"/>
    <p:sldLayoutId id="214748398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0762" y="2509598"/>
            <a:ext cx="10699333" cy="2131491"/>
          </a:xfrm>
        </p:spPr>
        <p:txBody>
          <a:bodyPr>
            <a:noAutofit/>
          </a:bodyPr>
          <a:lstStyle/>
          <a:p>
            <a:pPr algn="ctr"/>
            <a:r>
              <a:rPr lang="en-US" sz="3800" b="1">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SỬ DỤNG MÔ HÌNH LỚP HỌC ĐẢO NGƯỢC </a:t>
            </a:r>
          </a:p>
          <a:p>
            <a:pPr algn="ctr"/>
            <a:r>
              <a:rPr lang="en-US" sz="3800" b="1">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VỚI SỰ HỔ TRỢ CỦA PHẦN MỀM ZALO </a:t>
            </a:r>
          </a:p>
          <a:p>
            <a:pPr algn="ctr"/>
            <a:r>
              <a:rPr lang="en-US" sz="3800" b="1">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ĐỂ TĂNG HIỆU QUẢ ĐÀO TẠO </a:t>
            </a:r>
          </a:p>
        </p:txBody>
      </p:sp>
      <p:pic>
        <p:nvPicPr>
          <p:cNvPr id="1026" name="Picture 2" descr="http://lttc.edu.vn/media/g5wA2-5tItrGc2JBMsJ_5DOZ3oSBt2-EPIG2wI86C5ulJslHWijwZZREQLDGEp8ACMZMrzieY_BJbwAH9QvZn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225"/>
            <a:ext cx="3782584" cy="12179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576119" y="258848"/>
            <a:ext cx="8434138" cy="1261884"/>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TRƯỜNG CAO ĐẲNG LÝ TỰ TRỌNG </a:t>
            </a:r>
            <a:r>
              <a:rPr lang="en-US" sz="2400" b="1" smtClean="0">
                <a:solidFill>
                  <a:srgbClr val="C00000"/>
                </a:solidFill>
                <a:latin typeface="Tahoma" panose="020B0604030504040204" pitchFamily="34" charset="0"/>
                <a:ea typeface="Tahoma" panose="020B0604030504040204" pitchFamily="34" charset="0"/>
                <a:cs typeface="Tahoma" panose="020B0604030504040204" pitchFamily="34" charset="0"/>
              </a:rPr>
              <a:t>TP HỒ </a:t>
            </a: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CHÍ MINH</a:t>
            </a:r>
          </a:p>
          <a:p>
            <a:pPr algn="ctr"/>
            <a:r>
              <a:rPr lang="en-US" sz="2800" b="1">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KHOA ĐIỆN - ĐIỆN TỬ</a:t>
            </a:r>
          </a:p>
          <a:p>
            <a:pPr algn="ctr"/>
            <a:endParaRPr lang="en-US" sz="24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3940643" y="5629955"/>
            <a:ext cx="4953489" cy="646331"/>
          </a:xfrm>
          <a:prstGeom prst="rect">
            <a:avLst/>
          </a:prstGeom>
          <a:noFill/>
        </p:spPr>
        <p:txBody>
          <a:bodyPr wrap="square" rtlCol="0">
            <a:spAutoFit/>
          </a:bodyPr>
          <a:lstStyle/>
          <a:p>
            <a:pPr algn="ctr"/>
            <a:r>
              <a:rPr lang="en-US" b="1">
                <a:latin typeface="Tahoma" panose="020B0604030504040204" pitchFamily="34" charset="0"/>
                <a:ea typeface="Tahoma" panose="020B0604030504040204" pitchFamily="34" charset="0"/>
                <a:cs typeface="Tahoma" panose="020B0604030504040204" pitchFamily="34" charset="0"/>
              </a:rPr>
              <a:t>CAO VĂN TUẤN – NGÔ HOÀNG ANH</a:t>
            </a:r>
          </a:p>
          <a:p>
            <a:pPr algn="ctr"/>
            <a:r>
              <a:rPr lang="en-US" b="1">
                <a:latin typeface="Tahoma" panose="020B0604030504040204" pitchFamily="34" charset="0"/>
                <a:ea typeface="Tahoma" panose="020B0604030504040204" pitchFamily="34" charset="0"/>
                <a:cs typeface="Tahoma" panose="020B0604030504040204" pitchFamily="34" charset="0"/>
              </a:rPr>
              <a:t>GIẢNG VIÊN KHOA ĐIỆN - </a:t>
            </a:r>
            <a:r>
              <a:rPr lang="en-US" b="1" smtClean="0">
                <a:latin typeface="Tahoma" panose="020B0604030504040204" pitchFamily="34" charset="0"/>
                <a:ea typeface="Tahoma" panose="020B0604030504040204" pitchFamily="34" charset="0"/>
                <a:cs typeface="Tahoma" panose="020B0604030504040204" pitchFamily="34" charset="0"/>
              </a:rPr>
              <a:t>ĐIỆN </a:t>
            </a:r>
            <a:r>
              <a:rPr lang="en-US" b="1">
                <a:latin typeface="Tahoma" panose="020B0604030504040204" pitchFamily="34" charset="0"/>
                <a:ea typeface="Tahoma" panose="020B0604030504040204" pitchFamily="34" charset="0"/>
                <a:cs typeface="Tahoma" panose="020B0604030504040204" pitchFamily="34" charset="0"/>
              </a:rPr>
              <a:t>TỬ</a:t>
            </a:r>
          </a:p>
        </p:txBody>
      </p:sp>
      <p:sp>
        <p:nvSpPr>
          <p:cNvPr id="2" name="Rectangle 1">
            <a:extLst>
              <a:ext uri="{FF2B5EF4-FFF2-40B4-BE49-F238E27FC236}">
                <a16:creationId xmlns:a16="http://schemas.microsoft.com/office/drawing/2014/main" xmlns="" id="{0167DD7B-CF0F-473D-A635-0063C0BDBB2F}"/>
              </a:ext>
            </a:extLst>
          </p:cNvPr>
          <p:cNvSpPr/>
          <p:nvPr/>
        </p:nvSpPr>
        <p:spPr>
          <a:xfrm>
            <a:off x="1" y="1215426"/>
            <a:ext cx="12192000" cy="899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xmlns="" id="{0167DD7B-CF0F-473D-A635-0063C0BDBB2F}"/>
              </a:ext>
            </a:extLst>
          </p:cNvPr>
          <p:cNvSpPr/>
          <p:nvPr/>
        </p:nvSpPr>
        <p:spPr>
          <a:xfrm>
            <a:off x="3781425" y="1358302"/>
            <a:ext cx="8429625" cy="886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75501146"/>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ăn hóa doanh nghiệp gia tăng giá trị doanh nghiệp... | HỆ THỜI SỰ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9058" y="3569769"/>
            <a:ext cx="4691603" cy="305470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ử dụng Zalo miễn phí hay không?"/>
          <p:cNvPicPr>
            <a:picLocks noChangeAspect="1" noChangeArrowheads="1"/>
          </p:cNvPicPr>
          <p:nvPr/>
        </p:nvPicPr>
        <p:blipFill rotWithShape="1">
          <a:blip r:embed="rId4">
            <a:extLst>
              <a:ext uri="{28A0092B-C50C-407E-A947-70E740481C1C}">
                <a14:useLocalDpi xmlns:a14="http://schemas.microsoft.com/office/drawing/2010/main" val="0"/>
              </a:ext>
            </a:extLst>
          </a:blip>
          <a:srcRect l="19958"/>
          <a:stretch/>
        </p:blipFill>
        <p:spPr bwMode="auto">
          <a:xfrm>
            <a:off x="365625" y="4478410"/>
            <a:ext cx="2398646" cy="1527631"/>
          </a:xfrm>
          <a:prstGeom prst="rect">
            <a:avLst/>
          </a:prstGeom>
          <a:noFill/>
          <a:extLst>
            <a:ext uri="{909E8E84-426E-40DD-AFC4-6F175D3DCCD1}">
              <a14:hiddenFill xmlns:a14="http://schemas.microsoft.com/office/drawing/2010/main">
                <a:solidFill>
                  <a:srgbClr val="FFFFFF"/>
                </a:solidFill>
              </a14:hiddenFill>
            </a:ext>
          </a:extLst>
        </p:spPr>
      </p:pic>
      <p:sp>
        <p:nvSpPr>
          <p:cNvPr id="10" name="Up Arrow 9"/>
          <p:cNvSpPr/>
          <p:nvPr/>
        </p:nvSpPr>
        <p:spPr>
          <a:xfrm rot="5400000">
            <a:off x="6393501" y="4990575"/>
            <a:ext cx="630614" cy="503304"/>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grpSp>
        <p:nvGrpSpPr>
          <p:cNvPr id="2" name="Group 1"/>
          <p:cNvGrpSpPr/>
          <p:nvPr/>
        </p:nvGrpSpPr>
        <p:grpSpPr>
          <a:xfrm>
            <a:off x="3436327" y="4195983"/>
            <a:ext cx="2852077" cy="2255154"/>
            <a:chOff x="8148636" y="3972452"/>
            <a:chExt cx="3027934" cy="1824731"/>
          </a:xfrm>
        </p:grpSpPr>
        <p:pic>
          <p:nvPicPr>
            <p:cNvPr id="1032" name="Picture 8" descr="https://4.bp.blogspot.com/-1ZG16rDgG9Q/WQ6fljlXStI/AAAAAAAAC0A/B9iy73dT6RU4eja1GvSrc2mtX9bg50nkACLcB/s1600/Flippedclass.png"/>
            <p:cNvPicPr>
              <a:picLocks noChangeAspect="1" noChangeArrowheads="1"/>
            </p:cNvPicPr>
            <p:nvPr/>
          </p:nvPicPr>
          <p:blipFill rotWithShape="1">
            <a:blip r:embed="rId5">
              <a:extLst>
                <a:ext uri="{28A0092B-C50C-407E-A947-70E740481C1C}">
                  <a14:useLocalDpi xmlns:a14="http://schemas.microsoft.com/office/drawing/2010/main" val="0"/>
                </a:ext>
              </a:extLst>
            </a:blip>
            <a:srcRect l="2201" r="3160"/>
            <a:stretch/>
          </p:blipFill>
          <p:spPr bwMode="auto">
            <a:xfrm>
              <a:off x="8148636" y="3972452"/>
              <a:ext cx="3027934" cy="152356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8208578" y="5498342"/>
              <a:ext cx="2908047" cy="298841"/>
            </a:xfrm>
            <a:prstGeom prst="rect">
              <a:avLst/>
            </a:prstGeom>
            <a:noFill/>
          </p:spPr>
          <p:txBody>
            <a:bodyPr wrap="square" rtlCol="0">
              <a:spAutoFit/>
            </a:bodyPr>
            <a:lstStyle/>
            <a:p>
              <a:r>
                <a:rPr lang="en-US" b="1">
                  <a:latin typeface="Tahoma" panose="020B0604030504040204" pitchFamily="34" charset="0"/>
                  <a:ea typeface="Tahoma" panose="020B0604030504040204" pitchFamily="34" charset="0"/>
                  <a:cs typeface="Tahoma" panose="020B0604030504040204" pitchFamily="34" charset="0"/>
                </a:rPr>
                <a:t>LỚP HỌC ĐẢO NGƯỢC</a:t>
              </a:r>
            </a:p>
          </p:txBody>
        </p:sp>
      </p:grpSp>
      <p:sp>
        <p:nvSpPr>
          <p:cNvPr id="16" name="TextBox 15"/>
          <p:cNvSpPr txBox="1"/>
          <p:nvPr/>
        </p:nvSpPr>
        <p:spPr>
          <a:xfrm>
            <a:off x="5175063" y="535327"/>
            <a:ext cx="6560663" cy="2337884"/>
          </a:xfrm>
          <a:prstGeom prst="rect">
            <a:avLst/>
          </a:prstGeom>
          <a:noFill/>
        </p:spPr>
        <p:txBody>
          <a:bodyPr wrap="square" rtlCol="0">
            <a:spAutoFit/>
          </a:bodyPr>
          <a:lstStyle/>
          <a:p>
            <a:pPr algn="just">
              <a:lnSpc>
                <a:spcPct val="150000"/>
              </a:lnSpc>
            </a:pPr>
            <a:r>
              <a:rPr lang="en-US" sz="2000" b="1" err="1">
                <a:latin typeface="Tahoma" panose="020B0604030504040204" pitchFamily="34" charset="0"/>
                <a:ea typeface="Tahoma" panose="020B0604030504040204" pitchFamily="34" charset="0"/>
                <a:cs typeface="Tahoma" panose="020B0604030504040204" pitchFamily="34" charset="0"/>
              </a:rPr>
              <a:t>Yêu</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cầu</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mới</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trong</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giáo</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dục</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nghề</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nghiệp</a:t>
            </a:r>
            <a:r>
              <a:rPr lang="en-US" sz="2000" b="1">
                <a:latin typeface="Tahoma" panose="020B0604030504040204" pitchFamily="34" charset="0"/>
                <a:ea typeface="Tahoma" panose="020B0604030504040204" pitchFamily="34" charset="0"/>
                <a:cs typeface="Tahoma" panose="020B0604030504040204" pitchFamily="34" charset="0"/>
              </a:rPr>
              <a:t>:</a:t>
            </a:r>
          </a:p>
          <a:p>
            <a:pPr marL="285750" indent="-285750" algn="just">
              <a:lnSpc>
                <a:spcPct val="150000"/>
              </a:lnSpc>
              <a:buFont typeface="Wingdings" panose="05000000000000000000" pitchFamily="2" charset="2"/>
              <a:buChar char="ü"/>
            </a:pPr>
            <a:r>
              <a:rPr lang="en-US" sz="2000">
                <a:latin typeface="Tahoma" panose="020B0604030504040204" pitchFamily="34" charset="0"/>
                <a:ea typeface="Tahoma" panose="020B0604030504040204" pitchFamily="34" charset="0"/>
                <a:cs typeface="Tahoma" panose="020B0604030504040204" pitchFamily="34" charset="0"/>
              </a:rPr>
              <a:t>P</a:t>
            </a:r>
            <a:r>
              <a:rPr lang="vi-VN" sz="2000">
                <a:latin typeface="Tahoma" panose="020B0604030504040204" pitchFamily="34" charset="0"/>
                <a:ea typeface="Tahoma" panose="020B0604030504040204" pitchFamily="34" charset="0"/>
                <a:cs typeface="Tahoma" panose="020B0604030504040204" pitchFamily="34" charset="0"/>
              </a:rPr>
              <a:t>hát huy </a:t>
            </a:r>
            <a:r>
              <a:rPr lang="en-US" sz="2000" err="1">
                <a:latin typeface="Tahoma" panose="020B0604030504040204" pitchFamily="34" charset="0"/>
                <a:ea typeface="Tahoma" panose="020B0604030504040204" pitchFamily="34" charset="0"/>
                <a:cs typeface="Tahoma" panose="020B0604030504040204" pitchFamily="34" charset="0"/>
              </a:rPr>
              <a:t>tư</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duy</a:t>
            </a:r>
            <a:r>
              <a:rPr lang="en-US" sz="2000">
                <a:latin typeface="Tahoma" panose="020B0604030504040204" pitchFamily="34" charset="0"/>
                <a:ea typeface="Tahoma" panose="020B0604030504040204" pitchFamily="34" charset="0"/>
                <a:cs typeface="Tahoma" panose="020B0604030504040204" pitchFamily="34" charset="0"/>
              </a:rPr>
              <a:t> </a:t>
            </a:r>
            <a:r>
              <a:rPr lang="vi-VN" sz="2000">
                <a:latin typeface="Tahoma" panose="020B0604030504040204" pitchFamily="34" charset="0"/>
                <a:ea typeface="Tahoma" panose="020B0604030504040204" pitchFamily="34" charset="0"/>
                <a:cs typeface="Tahoma" panose="020B0604030504040204" pitchFamily="34" charset="0"/>
              </a:rPr>
              <a:t>độc lập, sáng tạo</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của</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người</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học</a:t>
            </a:r>
            <a:r>
              <a:rPr lang="en-US" sz="2000">
                <a:latin typeface="Tahoma" panose="020B0604030504040204" pitchFamily="34" charset="0"/>
                <a:ea typeface="Tahoma" panose="020B0604030504040204" pitchFamily="34" charset="0"/>
                <a:cs typeface="Tahoma" panose="020B0604030504040204" pitchFamily="34" charset="0"/>
              </a:rPr>
              <a:t>.</a:t>
            </a:r>
          </a:p>
          <a:p>
            <a:pPr marL="285750" indent="-285750" algn="just">
              <a:lnSpc>
                <a:spcPct val="150000"/>
              </a:lnSpc>
              <a:buFont typeface="Wingdings" panose="05000000000000000000" pitchFamily="2" charset="2"/>
              <a:buChar char="ü"/>
            </a:pPr>
            <a:r>
              <a:rPr lang="en-US" sz="2000">
                <a:latin typeface="Tahoma" panose="020B0604030504040204" pitchFamily="34" charset="0"/>
                <a:ea typeface="Tahoma" panose="020B0604030504040204" pitchFamily="34" charset="0"/>
                <a:cs typeface="Tahoma" panose="020B0604030504040204" pitchFamily="34" charset="0"/>
              </a:rPr>
              <a:t>R</a:t>
            </a:r>
            <a:r>
              <a:rPr lang="vi-VN" sz="2000">
                <a:latin typeface="Tahoma" panose="020B0604030504040204" pitchFamily="34" charset="0"/>
                <a:ea typeface="Tahoma" panose="020B0604030504040204" pitchFamily="34" charset="0"/>
                <a:cs typeface="Tahoma" panose="020B0604030504040204" pitchFamily="34" charset="0"/>
              </a:rPr>
              <a:t>èn luyện các kỹ năng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phát</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triển</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năng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lực</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cá</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nhân</a:t>
            </a:r>
            <a:r>
              <a:rPr lang="en-US" sz="2000">
                <a:latin typeface="Tahoma" panose="020B0604030504040204" pitchFamily="34" charset="0"/>
                <a:ea typeface="Tahoma" panose="020B0604030504040204" pitchFamily="34" charset="0"/>
                <a:cs typeface="Tahoma" panose="020B0604030504040204" pitchFamily="34" charset="0"/>
              </a:rPr>
              <a:t>. </a:t>
            </a:r>
          </a:p>
          <a:p>
            <a:pPr marL="285750" indent="-285750" algn="just">
              <a:lnSpc>
                <a:spcPct val="150000"/>
              </a:lnSpc>
              <a:buFont typeface="Wingdings" panose="05000000000000000000" pitchFamily="2" charset="2"/>
              <a:buChar char="ü"/>
            </a:pPr>
            <a:r>
              <a:rPr lang="en-US" sz="2000" err="1">
                <a:latin typeface="Tahoma" panose="020B0604030504040204" pitchFamily="34" charset="0"/>
                <a:ea typeface="Tahoma" panose="020B0604030504040204" pitchFamily="34" charset="0"/>
                <a:cs typeface="Tahoma" panose="020B0604030504040204" pitchFamily="34" charset="0"/>
              </a:rPr>
              <a:t>Tính</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ứng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dụng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cao</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đáp</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ứng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những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yêu</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cầu</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mới</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của</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doanh</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nghiệp</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và</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xã</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hội</a:t>
            </a:r>
            <a:r>
              <a:rPr lang="en-US" sz="2000">
                <a:latin typeface="Tahoma" panose="020B0604030504040204" pitchFamily="34" charset="0"/>
                <a:ea typeface="Tahoma" panose="020B0604030504040204" pitchFamily="34" charset="0"/>
                <a:cs typeface="Tahoma" panose="020B0604030504040204" pitchFamily="34" charset="0"/>
              </a:rPr>
              <a:t>.</a:t>
            </a:r>
          </a:p>
        </p:txBody>
      </p:sp>
      <p:sp>
        <p:nvSpPr>
          <p:cNvPr id="14" name="Up Arrow 13"/>
          <p:cNvSpPr/>
          <p:nvPr/>
        </p:nvSpPr>
        <p:spPr>
          <a:xfrm rot="5400000">
            <a:off x="2784992" y="4950065"/>
            <a:ext cx="630614" cy="584323"/>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384066" y="1462997"/>
            <a:ext cx="4478298" cy="2308324"/>
          </a:xfrm>
          <a:prstGeom prst="rect">
            <a:avLst/>
          </a:prstGeom>
          <a:solidFill>
            <a:schemeClr val="bg1"/>
          </a:solidFill>
        </p:spPr>
        <p:txBody>
          <a:bodyPr wrap="square" rtlCol="0">
            <a:spAutoFit/>
          </a:bodyPr>
          <a:lstStyle/>
          <a:p>
            <a:pPr algn="just">
              <a:lnSpc>
                <a:spcPct val="150000"/>
              </a:lnSpc>
            </a:pP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S</a:t>
            </a:r>
            <a:r>
              <a:rPr lang="en-US" sz="2400" b="1" smtClean="0">
                <a:solidFill>
                  <a:srgbClr val="0000CC"/>
                </a:solidFill>
                <a:latin typeface="Tahoma" panose="020B0604030504040204" pitchFamily="34" charset="0"/>
                <a:ea typeface="Tahoma" panose="020B0604030504040204" pitchFamily="34" charset="0"/>
                <a:cs typeface="Tahoma" panose="020B0604030504040204" pitchFamily="34" charset="0"/>
              </a:rPr>
              <a:t>ử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dụng</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mô</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hình</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lớp</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học</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đảo</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ngược</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với</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sự</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hổ</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trợ</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của</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phần</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CC"/>
                </a:solidFill>
                <a:latin typeface="Tahoma" panose="020B0604030504040204" pitchFamily="34" charset="0"/>
                <a:ea typeface="Tahoma" panose="020B0604030504040204" pitchFamily="34" charset="0"/>
                <a:cs typeface="Tahoma" panose="020B0604030504040204" pitchFamily="34" charset="0"/>
              </a:rPr>
              <a:t>mềm</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2400" b="1" smtClean="0">
                <a:solidFill>
                  <a:srgbClr val="0000CC"/>
                </a:solidFill>
                <a:latin typeface="Tahoma" panose="020B0604030504040204" pitchFamily="34" charset="0"/>
                <a:ea typeface="Tahoma" panose="020B0604030504040204" pitchFamily="34" charset="0"/>
                <a:cs typeface="Tahoma" panose="020B0604030504040204" pitchFamily="34" charset="0"/>
              </a:rPr>
              <a:t>Zalo để nâng </a:t>
            </a:r>
            <a:r>
              <a:rPr lang="en-US" sz="2400" b="1" smtClean="0">
                <a:solidFill>
                  <a:srgbClr val="0000CC"/>
                </a:solidFill>
                <a:latin typeface="Tahoma" panose="020B0604030504040204" pitchFamily="34" charset="0"/>
                <a:ea typeface="Tahoma" panose="020B0604030504040204" pitchFamily="34" charset="0"/>
                <a:cs typeface="Tahoma" panose="020B0604030504040204" pitchFamily="34" charset="0"/>
              </a:rPr>
              <a:t>cao </a:t>
            </a:r>
            <a:r>
              <a:rPr lang="en-US" sz="2400" b="1">
                <a:solidFill>
                  <a:srgbClr val="0000CC"/>
                </a:solidFill>
                <a:latin typeface="Tahoma" panose="020B0604030504040204" pitchFamily="34" charset="0"/>
                <a:ea typeface="Tahoma" panose="020B0604030504040204" pitchFamily="34" charset="0"/>
                <a:cs typeface="Tahoma" panose="020B0604030504040204" pitchFamily="34" charset="0"/>
              </a:rPr>
              <a:t>chất lượng đào tạo </a:t>
            </a:r>
            <a:endParaRPr lang="en-US" sz="2400" b="1">
              <a:solidFill>
                <a:srgbClr val="0000CC"/>
              </a:solidFill>
              <a:latin typeface="Tahoma" panose="020B0604030504040204" pitchFamily="34" charset="0"/>
              <a:ea typeface="Tahoma" panose="020B0604030504040204" pitchFamily="34" charset="0"/>
              <a:cs typeface="Tahoma" panose="020B0604030504040204" pitchFamily="34" charset="0"/>
            </a:endParaRPr>
          </a:p>
        </p:txBody>
      </p:sp>
      <p:sp>
        <p:nvSpPr>
          <p:cNvPr id="18" name="TextBox 17"/>
          <p:cNvSpPr txBox="1"/>
          <p:nvPr/>
        </p:nvSpPr>
        <p:spPr>
          <a:xfrm>
            <a:off x="1340189" y="174913"/>
            <a:ext cx="2935896" cy="584775"/>
          </a:xfrm>
          <a:prstGeom prst="rect">
            <a:avLst/>
          </a:prstGeom>
          <a:noFill/>
        </p:spPr>
        <p:txBody>
          <a:bodyPr wrap="square" rtlCol="0">
            <a:spAutoFit/>
          </a:bodyPr>
          <a:lstStyle/>
          <a:p>
            <a:r>
              <a:rPr lang="en-US" sz="3200" b="1" smtClean="0">
                <a:solidFill>
                  <a:srgbClr val="C00000"/>
                </a:solidFill>
                <a:latin typeface="Tahoma" panose="020B0604030504040204" pitchFamily="34" charset="0"/>
                <a:ea typeface="Tahoma" panose="020B0604030504040204" pitchFamily="34" charset="0"/>
                <a:cs typeface="Tahoma" panose="020B0604030504040204" pitchFamily="34" charset="0"/>
              </a:rPr>
              <a:t>ĐẶT </a:t>
            </a:r>
            <a:r>
              <a:rPr lang="en-US" sz="3200" b="1">
                <a:solidFill>
                  <a:srgbClr val="C00000"/>
                </a:solidFill>
                <a:latin typeface="Tahoma" panose="020B0604030504040204" pitchFamily="34" charset="0"/>
                <a:ea typeface="Tahoma" panose="020B0604030504040204" pitchFamily="34" charset="0"/>
                <a:cs typeface="Tahoma" panose="020B0604030504040204" pitchFamily="34" charset="0"/>
              </a:rPr>
              <a:t>VẤN ĐỀ </a:t>
            </a:r>
          </a:p>
        </p:txBody>
      </p:sp>
      <p:sp>
        <p:nvSpPr>
          <p:cNvPr id="4" name="Rectangle 3">
            <a:extLst>
              <a:ext uri="{FF2B5EF4-FFF2-40B4-BE49-F238E27FC236}">
                <a16:creationId xmlns:a16="http://schemas.microsoft.com/office/drawing/2014/main" xmlns="" id="{ED4BEC50-2917-4D06-9A6F-E7F97529E901}"/>
              </a:ext>
            </a:extLst>
          </p:cNvPr>
          <p:cNvSpPr/>
          <p:nvPr/>
        </p:nvSpPr>
        <p:spPr>
          <a:xfrm>
            <a:off x="5012675" y="779068"/>
            <a:ext cx="143219" cy="208531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3161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1000"/>
                                        <p:tgtEl>
                                          <p:spTgt spid="16">
                                            <p:txEl>
                                              <p:pRg st="0" end="0"/>
                                            </p:txEl>
                                          </p:spTgt>
                                        </p:tgtEl>
                                      </p:cBhvr>
                                    </p:animEffect>
                                    <p:anim calcmode="lin" valueType="num">
                                      <p:cBhvr>
                                        <p:cTn id="8"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6">
                                            <p:txEl>
                                              <p:pRg st="1" end="1"/>
                                            </p:txEl>
                                          </p:spTgt>
                                        </p:tgtEl>
                                        <p:attrNameLst>
                                          <p:attrName>style.visibility</p:attrName>
                                        </p:attrNameLst>
                                      </p:cBhvr>
                                      <p:to>
                                        <p:strVal val="visible"/>
                                      </p:to>
                                    </p:set>
                                    <p:animEffect transition="in" filter="fade">
                                      <p:cBhvr>
                                        <p:cTn id="14" dur="1000"/>
                                        <p:tgtEl>
                                          <p:spTgt spid="16">
                                            <p:txEl>
                                              <p:pRg st="1" end="1"/>
                                            </p:txEl>
                                          </p:spTgt>
                                        </p:tgtEl>
                                      </p:cBhvr>
                                    </p:animEffect>
                                    <p:anim calcmode="lin" valueType="num">
                                      <p:cBhvr>
                                        <p:cTn id="15"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xEl>
                                              <p:pRg st="2" end="2"/>
                                            </p:txEl>
                                          </p:spTgt>
                                        </p:tgtEl>
                                        <p:attrNameLst>
                                          <p:attrName>style.visibility</p:attrName>
                                        </p:attrNameLst>
                                      </p:cBhvr>
                                      <p:to>
                                        <p:strVal val="visible"/>
                                      </p:to>
                                    </p:set>
                                    <p:animEffect transition="in" filter="fade">
                                      <p:cBhvr>
                                        <p:cTn id="21" dur="1000"/>
                                        <p:tgtEl>
                                          <p:spTgt spid="16">
                                            <p:txEl>
                                              <p:pRg st="2" end="2"/>
                                            </p:txEl>
                                          </p:spTgt>
                                        </p:tgtEl>
                                      </p:cBhvr>
                                    </p:animEffect>
                                    <p:anim calcmode="lin" valueType="num">
                                      <p:cBhvr>
                                        <p:cTn id="22" dur="100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6">
                                            <p:txEl>
                                              <p:pRg st="3" end="3"/>
                                            </p:txEl>
                                          </p:spTgt>
                                        </p:tgtEl>
                                        <p:attrNameLst>
                                          <p:attrName>style.visibility</p:attrName>
                                        </p:attrNameLst>
                                      </p:cBhvr>
                                      <p:to>
                                        <p:strVal val="visible"/>
                                      </p:to>
                                    </p:set>
                                    <p:animEffect transition="in" filter="fade">
                                      <p:cBhvr>
                                        <p:cTn id="28" dur="1000"/>
                                        <p:tgtEl>
                                          <p:spTgt spid="16">
                                            <p:txEl>
                                              <p:pRg st="3" end="3"/>
                                            </p:txEl>
                                          </p:spTgt>
                                        </p:tgtEl>
                                      </p:cBhvr>
                                    </p:animEffect>
                                    <p:anim calcmode="lin" valueType="num">
                                      <p:cBhvr>
                                        <p:cTn id="29" dur="1000" fill="hold"/>
                                        <p:tgtEl>
                                          <p:spTgt spid="1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026"/>
                                        </p:tgtEl>
                                        <p:attrNameLst>
                                          <p:attrName>style.visibility</p:attrName>
                                        </p:attrNameLst>
                                      </p:cBhvr>
                                      <p:to>
                                        <p:strVal val="visible"/>
                                      </p:to>
                                    </p:set>
                                    <p:anim calcmode="lin" valueType="num">
                                      <p:cBhvr additive="base">
                                        <p:cTn id="35" dur="500" fill="hold"/>
                                        <p:tgtEl>
                                          <p:spTgt spid="1026"/>
                                        </p:tgtEl>
                                        <p:attrNameLst>
                                          <p:attrName>ppt_x</p:attrName>
                                        </p:attrNameLst>
                                      </p:cBhvr>
                                      <p:tavLst>
                                        <p:tav tm="0">
                                          <p:val>
                                            <p:strVal val="#ppt_x"/>
                                          </p:val>
                                        </p:tav>
                                        <p:tav tm="100000">
                                          <p:val>
                                            <p:strVal val="#ppt_x"/>
                                          </p:val>
                                        </p:tav>
                                      </p:tavLst>
                                    </p:anim>
                                    <p:anim calcmode="lin" valueType="num">
                                      <p:cBhvr additive="base">
                                        <p:cTn id="36"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
                                        <p:tgtEl>
                                          <p:spTgt spid="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1034"/>
                                        </p:tgtEl>
                                        <p:attrNameLst>
                                          <p:attrName>style.visibility</p:attrName>
                                        </p:attrNameLst>
                                      </p:cBhvr>
                                      <p:to>
                                        <p:strVal val="visible"/>
                                      </p:to>
                                    </p:set>
                                    <p:anim calcmode="lin" valueType="num">
                                      <p:cBhvr additive="base">
                                        <p:cTn id="49" dur="500" fill="hold"/>
                                        <p:tgtEl>
                                          <p:spTgt spid="1034"/>
                                        </p:tgtEl>
                                        <p:attrNameLst>
                                          <p:attrName>ppt_x</p:attrName>
                                        </p:attrNameLst>
                                      </p:cBhvr>
                                      <p:tavLst>
                                        <p:tav tm="0">
                                          <p:val>
                                            <p:strVal val="0-#ppt_w/2"/>
                                          </p:val>
                                        </p:tav>
                                        <p:tav tm="100000">
                                          <p:val>
                                            <p:strVal val="#ppt_x"/>
                                          </p:val>
                                        </p:tav>
                                      </p:tavLst>
                                    </p:anim>
                                    <p:anim calcmode="lin" valueType="num">
                                      <p:cBhvr additive="base">
                                        <p:cTn id="50" dur="500" fill="hold"/>
                                        <p:tgtEl>
                                          <p:spTgt spid="103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fill="hold"/>
                                        <p:tgtEl>
                                          <p:spTgt spid="14"/>
                                        </p:tgtEl>
                                        <p:attrNameLst>
                                          <p:attrName>ppt_x</p:attrName>
                                        </p:attrNameLst>
                                      </p:cBhvr>
                                      <p:tavLst>
                                        <p:tav tm="0">
                                          <p:val>
                                            <p:strVal val="0-#ppt_w/2"/>
                                          </p:val>
                                        </p:tav>
                                        <p:tav tm="100000">
                                          <p:val>
                                            <p:strVal val="#ppt_x"/>
                                          </p:val>
                                        </p:tav>
                                      </p:tavLst>
                                    </p:anim>
                                    <p:anim calcmode="lin" valueType="num">
                                      <p:cBhvr additive="base">
                                        <p:cTn id="5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08368"/>
            <a:ext cx="8769427" cy="523220"/>
          </a:xfrm>
          <a:prstGeom prst="rect">
            <a:avLst/>
          </a:prstGeom>
          <a:noFill/>
        </p:spPr>
        <p:txBody>
          <a:bodyPr wrap="square" rtlCol="0">
            <a:spAutoFit/>
          </a:bodyPr>
          <a:lstStyle/>
          <a:p>
            <a:pPr algn="ctr"/>
            <a:r>
              <a:rPr lang="en-US" sz="2800" b="1">
                <a:solidFill>
                  <a:srgbClr val="C00000"/>
                </a:solidFill>
                <a:latin typeface="Tahoma" panose="020B0604030504040204" pitchFamily="34" charset="0"/>
                <a:ea typeface="Tahoma" panose="020B0604030504040204" pitchFamily="34" charset="0"/>
                <a:cs typeface="Tahoma" panose="020B0604030504040204" pitchFamily="34" charset="0"/>
              </a:rPr>
              <a:t>LỚP HỌC ĐẢO NGƯỢC </a:t>
            </a:r>
            <a:r>
              <a:rPr lang="en-US" sz="2800" b="1">
                <a:solidFill>
                  <a:srgbClr val="0000FF"/>
                </a:solidFill>
                <a:latin typeface="Tahoma" panose="020B0604030504040204" pitchFamily="34" charset="0"/>
                <a:ea typeface="Tahoma" panose="020B0604030504040204" pitchFamily="34" charset="0"/>
                <a:cs typeface="Tahoma" panose="020B0604030504040204" pitchFamily="34" charset="0"/>
              </a:rPr>
              <a:t>(</a:t>
            </a:r>
            <a:r>
              <a:rPr lang="vi-VN" sz="2800" b="1">
                <a:solidFill>
                  <a:srgbClr val="0000FF"/>
                </a:solidFill>
                <a:ea typeface="Tahoma" panose="020B0604030504040204" pitchFamily="34" charset="0"/>
                <a:cs typeface="Tahoma" panose="020B0604030504040204" pitchFamily="34" charset="0"/>
              </a:rPr>
              <a:t>Flipped Classroom)</a:t>
            </a:r>
            <a:endParaRPr lang="en-US" sz="2800" b="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685725" y="1687491"/>
            <a:ext cx="6452074" cy="1292662"/>
          </a:xfrm>
          <a:prstGeom prst="rect">
            <a:avLst/>
          </a:prstGeom>
        </p:spPr>
        <p:txBody>
          <a:bodyPr wrap="square">
            <a:spAutoFit/>
          </a:bodyPr>
          <a:lstStyle/>
          <a:p>
            <a:pPr indent="180340" algn="just">
              <a:lnSpc>
                <a:spcPct val="150000"/>
              </a:lnSpc>
            </a:pPr>
            <a:r>
              <a:rPr lang="en-US" sz="2800" b="1" smtClean="0">
                <a:solidFill>
                  <a:srgbClr val="0000FF"/>
                </a:solidFill>
                <a:latin typeface="Tahoma" panose="020B0604030504040204" pitchFamily="34" charset="0"/>
                <a:ea typeface="Tahoma" panose="020B0604030504040204" pitchFamily="34" charset="0"/>
                <a:cs typeface="Tahoma" panose="020B0604030504040204" pitchFamily="34" charset="0"/>
              </a:rPr>
              <a:t>B</a:t>
            </a:r>
            <a:r>
              <a:rPr lang="vi-VN" sz="2800" b="1">
                <a:solidFill>
                  <a:srgbClr val="0000FF"/>
                </a:solidFill>
                <a:latin typeface="Tahoma" panose="020B0604030504040204" pitchFamily="34" charset="0"/>
                <a:ea typeface="Tahoma" panose="020B0604030504040204" pitchFamily="34" charset="0"/>
                <a:cs typeface="Tahoma" panose="020B0604030504040204" pitchFamily="34" charset="0"/>
              </a:rPr>
              <a:t>ài tập về nhà </a:t>
            </a:r>
            <a:endParaRPr lang="en-US" sz="2800" b="1" smtClean="0">
              <a:solidFill>
                <a:srgbClr val="0000FF"/>
              </a:solidFill>
              <a:latin typeface="Tahoma" panose="020B0604030504040204" pitchFamily="34" charset="0"/>
              <a:ea typeface="Tahoma" panose="020B0604030504040204" pitchFamily="34" charset="0"/>
              <a:cs typeface="Tahoma" panose="020B0604030504040204" pitchFamily="34" charset="0"/>
            </a:endParaRPr>
          </a:p>
          <a:p>
            <a:pPr indent="180340" algn="just">
              <a:lnSpc>
                <a:spcPct val="150000"/>
              </a:lnSpc>
            </a:pPr>
            <a:r>
              <a:rPr lang="en-US" sz="2400"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sz="2400" b="1" smtClean="0">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sz="2400" b="1" err="1" smtClean="0">
                <a:latin typeface="Tahoma" panose="020B0604030504040204" pitchFamily="34" charset="0"/>
                <a:ea typeface="Tahoma" panose="020B0604030504040204" pitchFamily="34" charset="0"/>
                <a:cs typeface="Tahoma" panose="020B0604030504040204" pitchFamily="34" charset="0"/>
              </a:rPr>
              <a:t>thự</a:t>
            </a:r>
            <a:r>
              <a:rPr lang="en-US" sz="2400" b="1" err="1" smtClean="0">
                <a:solidFill>
                  <a:srgbClr val="000000"/>
                </a:solidFill>
                <a:latin typeface="Tahoma" panose="020B0604030504040204" pitchFamily="34" charset="0"/>
                <a:ea typeface="Tahoma" panose="020B0604030504040204" pitchFamily="34" charset="0"/>
                <a:cs typeface="Tahoma" panose="020B0604030504040204" pitchFamily="34" charset="0"/>
              </a:rPr>
              <a:t>c</a:t>
            </a:r>
            <a:r>
              <a:rPr lang="en-US" sz="2400" b="1"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00"/>
                </a:solidFill>
                <a:latin typeface="Tahoma" panose="020B0604030504040204" pitchFamily="34" charset="0"/>
                <a:ea typeface="Tahoma" panose="020B0604030504040204" pitchFamily="34" charset="0"/>
                <a:cs typeface="Tahoma" panose="020B0604030504040204" pitchFamily="34" charset="0"/>
              </a:rPr>
              <a:t>hiện</a:t>
            </a:r>
            <a:r>
              <a:rPr lang="en-US" sz="2400" b="1">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400" b="1" err="1">
                <a:solidFill>
                  <a:srgbClr val="000000"/>
                </a:solidFill>
                <a:latin typeface="Tahoma" panose="020B0604030504040204" pitchFamily="34" charset="0"/>
                <a:ea typeface="Tahoma" panose="020B0604030504040204" pitchFamily="34" charset="0"/>
                <a:cs typeface="Tahoma" panose="020B0604030504040204" pitchFamily="34" charset="0"/>
              </a:rPr>
              <a:t>trên</a:t>
            </a:r>
            <a:r>
              <a:rPr lang="vi-VN" sz="2400" b="1">
                <a:solidFill>
                  <a:srgbClr val="000000"/>
                </a:solidFill>
                <a:latin typeface="Tahoma" panose="020B0604030504040204" pitchFamily="34" charset="0"/>
                <a:ea typeface="Tahoma" panose="020B0604030504040204" pitchFamily="34" charset="0"/>
                <a:cs typeface="Tahoma" panose="020B0604030504040204" pitchFamily="34" charset="0"/>
              </a:rPr>
              <a:t> lớp học </a:t>
            </a:r>
            <a:endParaRPr lang="en-US" sz="2400" b="1">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pic>
        <p:nvPicPr>
          <p:cNvPr id="10" name="Picture 8" descr="https://4.bp.blogspot.com/-1ZG16rDgG9Q/WQ6fljlXStI/AAAAAAAAC0A/B9iy73dT6RU4eja1GvSrc2mtX9bg50nkACLcB/s1600/Flippedclass.png"/>
          <p:cNvPicPr>
            <a:picLocks noChangeAspect="1" noChangeArrowheads="1"/>
          </p:cNvPicPr>
          <p:nvPr/>
        </p:nvPicPr>
        <p:blipFill rotWithShape="1">
          <a:blip r:embed="rId2">
            <a:extLst>
              <a:ext uri="{28A0092B-C50C-407E-A947-70E740481C1C}">
                <a14:useLocalDpi xmlns:a14="http://schemas.microsoft.com/office/drawing/2010/main" val="0"/>
              </a:ext>
            </a:extLst>
          </a:blip>
          <a:srcRect l="2201" r="3160"/>
          <a:stretch/>
        </p:blipFill>
        <p:spPr bwMode="auto">
          <a:xfrm>
            <a:off x="5665861" y="1051624"/>
            <a:ext cx="5947872" cy="52346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63761" y="4113920"/>
            <a:ext cx="6096001" cy="1292662"/>
          </a:xfrm>
          <a:prstGeom prst="rect">
            <a:avLst/>
          </a:prstGeom>
        </p:spPr>
        <p:txBody>
          <a:bodyPr>
            <a:spAutoFit/>
          </a:bodyPr>
          <a:lstStyle/>
          <a:p>
            <a:pPr indent="180340" algn="just">
              <a:lnSpc>
                <a:spcPct val="150000"/>
              </a:lnSpc>
            </a:pPr>
            <a:r>
              <a:rPr lang="en-US" sz="2800" b="1" err="1">
                <a:solidFill>
                  <a:srgbClr val="0000FF"/>
                </a:solidFill>
                <a:latin typeface="Tahoma" panose="020B0604030504040204" pitchFamily="34" charset="0"/>
                <a:ea typeface="Tahoma" panose="020B0604030504040204" pitchFamily="34" charset="0"/>
                <a:cs typeface="Tahoma" panose="020B0604030504040204" pitchFamily="34" charset="0"/>
              </a:rPr>
              <a:t>Nội</a:t>
            </a:r>
            <a:r>
              <a:rPr lang="en-US" sz="2800" b="1">
                <a:solidFill>
                  <a:srgbClr val="0000FF"/>
                </a:solidFill>
                <a:latin typeface="Tahoma" panose="020B0604030504040204" pitchFamily="34" charset="0"/>
                <a:ea typeface="Tahoma" panose="020B0604030504040204" pitchFamily="34" charset="0"/>
                <a:cs typeface="Tahoma" panose="020B0604030504040204" pitchFamily="34" charset="0"/>
              </a:rPr>
              <a:t> dung </a:t>
            </a:r>
            <a:r>
              <a:rPr lang="en-US" sz="2800" b="1" err="1">
                <a:solidFill>
                  <a:srgbClr val="0000FF"/>
                </a:solidFill>
                <a:latin typeface="Tahoma" panose="020B0604030504040204" pitchFamily="34" charset="0"/>
                <a:ea typeface="Tahoma" panose="020B0604030504040204" pitchFamily="34" charset="0"/>
                <a:cs typeface="Tahoma" panose="020B0604030504040204" pitchFamily="34" charset="0"/>
              </a:rPr>
              <a:t>bài</a:t>
            </a:r>
            <a:r>
              <a:rPr lang="en-US" sz="2800"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sz="2800" b="1" err="1">
                <a:solidFill>
                  <a:srgbClr val="0000FF"/>
                </a:solidFill>
                <a:latin typeface="Tahoma" panose="020B0604030504040204" pitchFamily="34" charset="0"/>
                <a:ea typeface="Tahoma" panose="020B0604030504040204" pitchFamily="34" charset="0"/>
                <a:cs typeface="Tahoma" panose="020B0604030504040204" pitchFamily="34" charset="0"/>
              </a:rPr>
              <a:t>mới</a:t>
            </a:r>
            <a:r>
              <a:rPr lang="en-US" sz="2800" b="1">
                <a:solidFill>
                  <a:srgbClr val="0000FF"/>
                </a:solidFill>
                <a:latin typeface="Tahoma" panose="020B0604030504040204" pitchFamily="34" charset="0"/>
                <a:ea typeface="Tahoma" panose="020B0604030504040204" pitchFamily="34" charset="0"/>
                <a:cs typeface="Tahoma" panose="020B0604030504040204" pitchFamily="34" charset="0"/>
              </a:rPr>
              <a:t> </a:t>
            </a:r>
            <a:endParaRPr lang="en-US" sz="2800" b="1" smtClean="0">
              <a:solidFill>
                <a:srgbClr val="000000"/>
              </a:solidFill>
              <a:ea typeface="Tahoma" panose="020B0604030504040204" pitchFamily="34" charset="0"/>
              <a:cs typeface="Tahoma" panose="020B0604030504040204" pitchFamily="34" charset="0"/>
            </a:endParaRPr>
          </a:p>
          <a:p>
            <a:pPr indent="180340" algn="just">
              <a:lnSpc>
                <a:spcPct val="150000"/>
              </a:lnSpc>
            </a:pPr>
            <a:r>
              <a:rPr lang="en-US" sz="2400" b="1">
                <a:solidFill>
                  <a:srgbClr val="000000"/>
                </a:solidFill>
                <a:ea typeface="Tahoma" panose="020B0604030504040204" pitchFamily="34" charset="0"/>
                <a:cs typeface="Tahoma" panose="020B0604030504040204" pitchFamily="34" charset="0"/>
              </a:rPr>
              <a:t> </a:t>
            </a:r>
            <a:r>
              <a:rPr lang="en-US" sz="2400" b="1" smtClean="0">
                <a:solidFill>
                  <a:srgbClr val="000000"/>
                </a:solidFill>
                <a:ea typeface="Tahoma" panose="020B0604030504040204" pitchFamily="34" charset="0"/>
                <a:cs typeface="Tahoma" panose="020B0604030504040204" pitchFamily="34" charset="0"/>
              </a:rPr>
              <a:t>        </a:t>
            </a:r>
            <a:r>
              <a:rPr lang="vi-VN" sz="2400" b="1" smtClean="0">
                <a:solidFill>
                  <a:srgbClr val="000000"/>
                </a:solidFill>
                <a:ea typeface="Tahoma" panose="020B0604030504040204" pitchFamily="34" charset="0"/>
                <a:cs typeface="Tahoma" panose="020B0604030504040204" pitchFamily="34" charset="0"/>
              </a:rPr>
              <a:t>tự </a:t>
            </a:r>
            <a:r>
              <a:rPr lang="vi-VN" sz="2400" b="1">
                <a:solidFill>
                  <a:srgbClr val="000000"/>
                </a:solidFill>
                <a:ea typeface="Tahoma" panose="020B0604030504040204" pitchFamily="34" charset="0"/>
                <a:cs typeface="Tahoma" panose="020B0604030504040204" pitchFamily="34" charset="0"/>
              </a:rPr>
              <a:t>tìm hiểu trước</a:t>
            </a:r>
            <a:r>
              <a:rPr lang="en-US" sz="2400" b="1">
                <a:latin typeface="Tahoma" panose="020B0604030504040204" pitchFamily="34" charset="0"/>
                <a:ea typeface="Tahoma" panose="020B0604030504040204" pitchFamily="34" charset="0"/>
                <a:cs typeface="Tahoma" panose="020B0604030504040204" pitchFamily="34" charset="0"/>
              </a:rPr>
              <a:t> </a:t>
            </a:r>
            <a:r>
              <a:rPr lang="vi-VN" sz="2400" b="1">
                <a:solidFill>
                  <a:srgbClr val="000000"/>
                </a:solidFill>
                <a:ea typeface="Tahoma" panose="020B0604030504040204" pitchFamily="34" charset="0"/>
                <a:cs typeface="Tahoma" panose="020B0604030504040204" pitchFamily="34" charset="0"/>
              </a:rPr>
              <a:t>ở nhà</a:t>
            </a:r>
            <a:endParaRPr lang="en-US" sz="2400" b="1">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505975" y="957442"/>
            <a:ext cx="2405787" cy="650819"/>
          </a:xfrm>
          <a:prstGeom prst="rect">
            <a:avLst/>
          </a:prstGeom>
        </p:spPr>
        <p:txBody>
          <a:bodyPr wrap="none">
            <a:spAutoFit/>
          </a:bodyPr>
          <a:lstStyle/>
          <a:p>
            <a:pPr indent="180340" algn="ctr">
              <a:lnSpc>
                <a:spcPct val="150000"/>
              </a:lnSpc>
            </a:pPr>
            <a:r>
              <a:rPr lang="en-US" sz="2800" b="1" err="1">
                <a:solidFill>
                  <a:srgbClr val="FF0000"/>
                </a:solidFill>
                <a:latin typeface="Tahoma" panose="020B0604030504040204" pitchFamily="34" charset="0"/>
                <a:ea typeface="Tahoma" panose="020B0604030504040204" pitchFamily="34" charset="0"/>
                <a:cs typeface="Tahoma" panose="020B0604030504040204" pitchFamily="34" charset="0"/>
              </a:rPr>
              <a:t>Khái</a:t>
            </a:r>
            <a:r>
              <a:rPr lang="en-US" sz="2800" b="1">
                <a:solidFill>
                  <a:srgbClr val="FF0000"/>
                </a:solidFill>
                <a:latin typeface="Tahoma" panose="020B0604030504040204" pitchFamily="34" charset="0"/>
                <a:ea typeface="Tahoma" panose="020B0604030504040204" pitchFamily="34" charset="0"/>
                <a:cs typeface="Tahoma" panose="020B0604030504040204" pitchFamily="34" charset="0"/>
              </a:rPr>
              <a:t> </a:t>
            </a:r>
            <a:r>
              <a:rPr lang="en-US" sz="2800" b="1" err="1">
                <a:solidFill>
                  <a:srgbClr val="FF0000"/>
                </a:solidFill>
                <a:latin typeface="Tahoma" panose="020B0604030504040204" pitchFamily="34" charset="0"/>
                <a:ea typeface="Tahoma" panose="020B0604030504040204" pitchFamily="34" charset="0"/>
                <a:cs typeface="Tahoma" panose="020B0604030504040204" pitchFamily="34" charset="0"/>
              </a:rPr>
              <a:t>niệm</a:t>
            </a:r>
            <a:r>
              <a:rPr lang="en-US" sz="2800" b="1">
                <a:solidFill>
                  <a:srgbClr val="FF0000"/>
                </a:solidFill>
                <a:latin typeface="Tahoma" panose="020B0604030504040204" pitchFamily="34" charset="0"/>
                <a:ea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3875014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elearning-flipped-classroom"/>
          <p:cNvPicPr>
            <a:picLocks noChangeAspect="1" noChangeArrowheads="1"/>
          </p:cNvPicPr>
          <p:nvPr/>
        </p:nvPicPr>
        <p:blipFill rotWithShape="1">
          <a:blip r:embed="rId2">
            <a:extLst>
              <a:ext uri="{28A0092B-C50C-407E-A947-70E740481C1C}">
                <a14:useLocalDpi xmlns:a14="http://schemas.microsoft.com/office/drawing/2010/main" val="0"/>
              </a:ext>
            </a:extLst>
          </a:blip>
          <a:srcRect l="4577" r="55940" b="42819"/>
          <a:stretch/>
        </p:blipFill>
        <p:spPr bwMode="auto">
          <a:xfrm>
            <a:off x="1595718" y="1178864"/>
            <a:ext cx="3539963" cy="265102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575521" y="4088011"/>
            <a:ext cx="3580358" cy="2769989"/>
          </a:xfrm>
          <a:prstGeom prst="rect">
            <a:avLst/>
          </a:prstGeom>
          <a:noFill/>
        </p:spPr>
        <p:txBody>
          <a:bodyPr wrap="square" rtlCol="0">
            <a:spAutoFit/>
          </a:bodyPr>
          <a:lstStyle/>
          <a:p>
            <a:pPr>
              <a:lnSpc>
                <a:spcPct val="150000"/>
              </a:lnSpc>
            </a:pPr>
            <a:r>
              <a:rPr lang="en-US" b="1">
                <a:latin typeface="Tahoma" panose="020B0604030504040204" pitchFamily="34" charset="0"/>
                <a:ea typeface="Tahoma" panose="020B0604030504040204" pitchFamily="34" charset="0"/>
                <a:cs typeface="Tahoma" panose="020B0604030504040204" pitchFamily="34" charset="0"/>
              </a:rPr>
              <a:t>LỚP HỌC TRUYỀN THỐNG</a:t>
            </a:r>
          </a:p>
          <a:p>
            <a:pPr marL="171450" indent="-171450">
              <a:lnSpc>
                <a:spcPct val="150000"/>
              </a:lnSpc>
              <a:buFont typeface="Wingdings" panose="05000000000000000000" pitchFamily="2" charset="2"/>
              <a:buChar char="ü"/>
            </a:pPr>
            <a:r>
              <a:rPr lang="en-US" err="1">
                <a:latin typeface="Tahoma" panose="020B0604030504040204" pitchFamily="34" charset="0"/>
                <a:ea typeface="Tahoma" panose="020B0604030504040204" pitchFamily="34" charset="0"/>
                <a:cs typeface="Tahoma" panose="020B0604030504040204" pitchFamily="34" charset="0"/>
              </a:rPr>
              <a:t>Giáo</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viên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hướng</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dẫn</a:t>
            </a:r>
            <a:endParaRPr lang="en-US">
              <a:latin typeface="Tahoma" panose="020B0604030504040204" pitchFamily="34" charset="0"/>
              <a:ea typeface="Tahoma" panose="020B0604030504040204" pitchFamily="34" charset="0"/>
              <a:cs typeface="Tahoma" panose="020B0604030504040204" pitchFamily="34" charset="0"/>
            </a:endParaRPr>
          </a:p>
          <a:p>
            <a:pPr marL="171450" indent="-171450">
              <a:lnSpc>
                <a:spcPct val="150000"/>
              </a:lnSpc>
              <a:buFont typeface="Wingdings" panose="05000000000000000000" pitchFamily="2" charset="2"/>
              <a:buChar char="ü"/>
            </a:pPr>
            <a:r>
              <a:rPr lang="en-US" err="1">
                <a:latin typeface="Tahoma" panose="020B0604030504040204" pitchFamily="34" charset="0"/>
                <a:ea typeface="Tahoma" panose="020B0604030504040204" pitchFamily="34" charset="0"/>
                <a:cs typeface="Tahoma" panose="020B0604030504040204" pitchFamily="34" charset="0"/>
              </a:rPr>
              <a:t>Học</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viên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ghi</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chép</a:t>
            </a:r>
            <a:endParaRPr lang="en-US">
              <a:latin typeface="Tahoma" panose="020B0604030504040204" pitchFamily="34" charset="0"/>
              <a:ea typeface="Tahoma" panose="020B0604030504040204" pitchFamily="34" charset="0"/>
              <a:cs typeface="Tahoma" panose="020B0604030504040204" pitchFamily="34" charset="0"/>
            </a:endParaRPr>
          </a:p>
          <a:p>
            <a:pPr marL="171450" indent="-171450">
              <a:lnSpc>
                <a:spcPct val="150000"/>
              </a:lnSpc>
              <a:buFont typeface="Wingdings" panose="05000000000000000000" pitchFamily="2" charset="2"/>
              <a:buChar char="ü"/>
            </a:pPr>
            <a:r>
              <a:rPr lang="en-US" err="1">
                <a:latin typeface="Tahoma" panose="020B0604030504040204" pitchFamily="34" charset="0"/>
                <a:ea typeface="Tahoma" panose="020B0604030504040204" pitchFamily="34" charset="0"/>
                <a:cs typeface="Tahoma" panose="020B0604030504040204" pitchFamily="34" charset="0"/>
              </a:rPr>
              <a:t>Học</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viên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làm</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theo</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hướng</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dẫn</a:t>
            </a:r>
            <a:endParaRPr lang="en-US">
              <a:latin typeface="Tahoma" panose="020B0604030504040204" pitchFamily="34" charset="0"/>
              <a:ea typeface="Tahoma" panose="020B0604030504040204" pitchFamily="34" charset="0"/>
              <a:cs typeface="Tahoma" panose="020B0604030504040204" pitchFamily="34" charset="0"/>
            </a:endParaRPr>
          </a:p>
          <a:p>
            <a:pPr marL="171450" indent="-171450">
              <a:lnSpc>
                <a:spcPct val="150000"/>
              </a:lnSpc>
              <a:buFont typeface="Wingdings" panose="05000000000000000000" pitchFamily="2" charset="2"/>
              <a:buChar char="ü"/>
            </a:pPr>
            <a:r>
              <a:rPr lang="en-US" err="1">
                <a:latin typeface="Tahoma" panose="020B0604030504040204" pitchFamily="34" charset="0"/>
                <a:ea typeface="Tahoma" panose="020B0604030504040204" pitchFamily="34" charset="0"/>
                <a:cs typeface="Tahoma" panose="020B0604030504040204" pitchFamily="34" charset="0"/>
              </a:rPr>
              <a:t>Giáo</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viên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đánh</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giá</a:t>
            </a:r>
            <a:endParaRPr lang="en-US">
              <a:latin typeface="Tahoma" panose="020B0604030504040204" pitchFamily="34" charset="0"/>
              <a:ea typeface="Tahoma" panose="020B0604030504040204" pitchFamily="34" charset="0"/>
              <a:cs typeface="Tahoma" panose="020B0604030504040204" pitchFamily="34" charset="0"/>
            </a:endParaRPr>
          </a:p>
          <a:p>
            <a:pPr marL="171450" indent="-171450">
              <a:lnSpc>
                <a:spcPct val="150000"/>
              </a:lnSpc>
              <a:buFont typeface="Wingdings" panose="05000000000000000000" pitchFamily="2" charset="2"/>
              <a:buChar char="ü"/>
            </a:pPr>
            <a:r>
              <a:rPr lang="en-US" err="1">
                <a:latin typeface="Tahoma" panose="020B0604030504040204" pitchFamily="34" charset="0"/>
                <a:ea typeface="Tahoma" panose="020B0604030504040204" pitchFamily="34" charset="0"/>
                <a:cs typeface="Tahoma" panose="020B0604030504040204" pitchFamily="34" charset="0"/>
              </a:rPr>
              <a:t>Học</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viên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làm</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bài</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tập</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về</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nhà</a:t>
            </a:r>
            <a:endParaRPr lang="en-US">
              <a:latin typeface="Tahoma" panose="020B0604030504040204" pitchFamily="34" charset="0"/>
              <a:ea typeface="Tahoma" panose="020B0604030504040204" pitchFamily="34" charset="0"/>
              <a:cs typeface="Tahoma" panose="020B0604030504040204" pitchFamily="34" charset="0"/>
            </a:endParaRPr>
          </a:p>
          <a:p>
            <a:endParaRPr lang="en-US" sz="1200">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5801360" y="4228723"/>
            <a:ext cx="5841999" cy="2169825"/>
          </a:xfrm>
          <a:prstGeom prst="rect">
            <a:avLst/>
          </a:prstGeom>
          <a:noFill/>
        </p:spPr>
        <p:txBody>
          <a:bodyPr wrap="square" rtlCol="0">
            <a:spAutoFit/>
          </a:bodyPr>
          <a:lstStyle/>
          <a:p>
            <a:pPr algn="just">
              <a:lnSpc>
                <a:spcPct val="150000"/>
              </a:lnSpc>
            </a:pPr>
            <a:r>
              <a:rPr lang="en-US" b="1">
                <a:latin typeface="Tahoma" panose="020B0604030504040204" pitchFamily="34" charset="0"/>
                <a:ea typeface="Tahoma" panose="020B0604030504040204" pitchFamily="34" charset="0"/>
                <a:cs typeface="Tahoma" panose="020B0604030504040204" pitchFamily="34" charset="0"/>
              </a:rPr>
              <a:t>LỚP HỌC ĐẢO NGƯỢC</a:t>
            </a:r>
          </a:p>
          <a:p>
            <a:pPr marL="171450" indent="-171450" algn="just">
              <a:lnSpc>
                <a:spcPct val="150000"/>
              </a:lnSpc>
              <a:buFont typeface="Wingdings" panose="05000000000000000000" pitchFamily="2" charset="2"/>
              <a:buChar char="ü"/>
            </a:pPr>
            <a:r>
              <a:rPr lang="en-US" err="1">
                <a:latin typeface="Tahoma" panose="020B0604030504040204" pitchFamily="34" charset="0"/>
                <a:ea typeface="Tahoma" panose="020B0604030504040204" pitchFamily="34" charset="0"/>
                <a:cs typeface="Tahoma" panose="020B0604030504040204" pitchFamily="34" charset="0"/>
              </a:rPr>
              <a:t>Giáo</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viên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hướng</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dẫn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bài</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giảng</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tại</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nhà</a:t>
            </a:r>
            <a:r>
              <a:rPr lang="en-US">
                <a:latin typeface="Tahoma" panose="020B0604030504040204" pitchFamily="34" charset="0"/>
                <a:ea typeface="Tahoma" panose="020B0604030504040204" pitchFamily="34" charset="0"/>
                <a:cs typeface="Tahoma" panose="020B0604030504040204" pitchFamily="34" charset="0"/>
              </a:rPr>
              <a:t> qua internet</a:t>
            </a:r>
          </a:p>
          <a:p>
            <a:pPr marL="171450" indent="-171450" algn="just">
              <a:lnSpc>
                <a:spcPct val="150000"/>
              </a:lnSpc>
              <a:buFont typeface="Wingdings" panose="05000000000000000000" pitchFamily="2" charset="2"/>
              <a:buChar char="ü"/>
            </a:pPr>
            <a:r>
              <a:rPr lang="en-US" err="1">
                <a:latin typeface="Tahoma" panose="020B0604030504040204" pitchFamily="34" charset="0"/>
                <a:ea typeface="Tahoma" panose="020B0604030504040204" pitchFamily="34" charset="0"/>
                <a:cs typeface="Tahoma" panose="020B0604030504040204" pitchFamily="34" charset="0"/>
              </a:rPr>
              <a:t>Học</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viên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nhận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được</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sự</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hổ</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trợ</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kịp</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thời</a:t>
            </a:r>
            <a:r>
              <a:rPr lang="en-US">
                <a:latin typeface="Tahoma" panose="020B0604030504040204" pitchFamily="34" charset="0"/>
                <a:ea typeface="Tahoma" panose="020B0604030504040204" pitchFamily="34" charset="0"/>
                <a:cs typeface="Tahoma" panose="020B0604030504040204" pitchFamily="34" charset="0"/>
              </a:rPr>
              <a:t> qua internet</a:t>
            </a:r>
          </a:p>
          <a:p>
            <a:pPr marL="171450" indent="-171450" algn="just">
              <a:lnSpc>
                <a:spcPct val="150000"/>
              </a:lnSpc>
              <a:buFont typeface="Wingdings" panose="05000000000000000000" pitchFamily="2" charset="2"/>
              <a:buChar char="ü"/>
            </a:pPr>
            <a:r>
              <a:rPr lang="en-US" err="1">
                <a:latin typeface="Tahoma" panose="020B0604030504040204" pitchFamily="34" charset="0"/>
                <a:ea typeface="Tahoma" panose="020B0604030504040204" pitchFamily="34" charset="0"/>
                <a:cs typeface="Tahoma" panose="020B0604030504040204" pitchFamily="34" charset="0"/>
              </a:rPr>
              <a:t>Học</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viên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sử</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dụng</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thời</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gian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lên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lớp</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để</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thảo</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luận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nhằm</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hiểu</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sâu</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hơn</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các</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khái</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niệm</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và</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ứng</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dụng</a:t>
            </a:r>
            <a:r>
              <a:rPr lang="en-US">
                <a:latin typeface="Tahoma" panose="020B0604030504040204" pitchFamily="34" charset="0"/>
                <a:ea typeface="Tahoma" panose="020B0604030504040204" pitchFamily="34" charset="0"/>
                <a:cs typeface="Tahoma" panose="020B0604030504040204" pitchFamily="34" charset="0"/>
              </a:rPr>
              <a:t> </a:t>
            </a:r>
            <a:r>
              <a:rPr lang="en-US" err="1">
                <a:latin typeface="Tahoma" panose="020B0604030504040204" pitchFamily="34" charset="0"/>
                <a:ea typeface="Tahoma" panose="020B0604030504040204" pitchFamily="34" charset="0"/>
                <a:cs typeface="Tahoma" panose="020B0604030504040204" pitchFamily="34" charset="0"/>
              </a:rPr>
              <a:t>thực</a:t>
            </a:r>
            <a:r>
              <a:rPr lang="en-US">
                <a:latin typeface="Tahoma" panose="020B0604030504040204" pitchFamily="34" charset="0"/>
                <a:ea typeface="Tahoma" panose="020B0604030504040204" pitchFamily="34" charset="0"/>
                <a:cs typeface="Tahoma" panose="020B0604030504040204" pitchFamily="34" charset="0"/>
              </a:rPr>
              <a:t> </a:t>
            </a:r>
            <a:r>
              <a:rPr lang="en-US" smtClean="0">
                <a:latin typeface="Tahoma" panose="020B0604030504040204" pitchFamily="34" charset="0"/>
                <a:ea typeface="Tahoma" panose="020B0604030504040204" pitchFamily="34" charset="0"/>
                <a:cs typeface="Tahoma" panose="020B0604030504040204" pitchFamily="34" charset="0"/>
              </a:rPr>
              <a:t>tế</a:t>
            </a:r>
            <a:endParaRPr lang="en-US">
              <a:latin typeface="Tahoma" panose="020B0604030504040204" pitchFamily="34" charset="0"/>
              <a:ea typeface="Tahoma" panose="020B0604030504040204" pitchFamily="34" charset="0"/>
              <a:cs typeface="Tahoma" panose="020B0604030504040204" pitchFamily="34" charset="0"/>
            </a:endParaRPr>
          </a:p>
        </p:txBody>
      </p:sp>
      <p:pic>
        <p:nvPicPr>
          <p:cNvPr id="10" name="Picture 2" descr="elearning-flipped-classroom"/>
          <p:cNvPicPr>
            <a:picLocks noChangeAspect="1" noChangeArrowheads="1"/>
          </p:cNvPicPr>
          <p:nvPr/>
        </p:nvPicPr>
        <p:blipFill rotWithShape="1">
          <a:blip r:embed="rId2">
            <a:extLst>
              <a:ext uri="{28A0092B-C50C-407E-A947-70E740481C1C}">
                <a14:useLocalDpi xmlns:a14="http://schemas.microsoft.com/office/drawing/2010/main" val="0"/>
              </a:ext>
            </a:extLst>
          </a:blip>
          <a:srcRect l="54287" r="3613" b="40158"/>
          <a:stretch/>
        </p:blipFill>
        <p:spPr bwMode="auto">
          <a:xfrm>
            <a:off x="6616070" y="1026555"/>
            <a:ext cx="4212577" cy="309635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77520" y="89746"/>
            <a:ext cx="10952480" cy="830997"/>
          </a:xfrm>
          <a:prstGeom prst="rect">
            <a:avLst/>
          </a:prstGeom>
          <a:noFill/>
        </p:spPr>
        <p:txBody>
          <a:bodyPr wrap="square" rtlCol="0">
            <a:spAutoFit/>
          </a:bodyPr>
          <a:lstStyle/>
          <a:p>
            <a:pPr algn="ctr"/>
            <a:r>
              <a:rPr lang="en-US" sz="2400" b="1" smtClean="0">
                <a:solidFill>
                  <a:srgbClr val="C00000"/>
                </a:solidFill>
                <a:latin typeface="Tahoma" panose="020B0604030504040204" pitchFamily="34" charset="0"/>
                <a:ea typeface="Tahoma" panose="020B0604030504040204" pitchFamily="34" charset="0"/>
                <a:cs typeface="Tahoma" panose="020B0604030504040204" pitchFamily="34" charset="0"/>
              </a:rPr>
              <a:t>SO SÁNH </a:t>
            </a:r>
          </a:p>
          <a:p>
            <a:pPr algn="ctr"/>
            <a:r>
              <a:rPr lang="en-US" sz="2400" b="1" smtClean="0">
                <a:solidFill>
                  <a:srgbClr val="C00000"/>
                </a:solidFill>
                <a:latin typeface="Tahoma" panose="020B0604030504040204" pitchFamily="34" charset="0"/>
                <a:ea typeface="Tahoma" panose="020B0604030504040204" pitchFamily="34" charset="0"/>
                <a:cs typeface="Tahoma" panose="020B0604030504040204" pitchFamily="34" charset="0"/>
              </a:rPr>
              <a:t>LỚP HỌC TRUYỀN THỐNG VÀ LỚP </a:t>
            </a: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HỌC ĐẢO NGƯỢC</a:t>
            </a:r>
          </a:p>
        </p:txBody>
      </p:sp>
    </p:spTree>
    <p:extLst>
      <p:ext uri="{BB962C8B-B14F-4D97-AF65-F5344CB8AC3E}">
        <p14:creationId xmlns:p14="http://schemas.microsoft.com/office/powerpoint/2010/main" val="356287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0536" y="1124124"/>
            <a:ext cx="5419114" cy="5262078"/>
          </a:xfrm>
          <a:prstGeom prst="rect">
            <a:avLst/>
          </a:prstGeom>
          <a:noFill/>
        </p:spPr>
      </p:pic>
      <p:sp>
        <p:nvSpPr>
          <p:cNvPr id="12" name="TextBox 11"/>
          <p:cNvSpPr txBox="1"/>
          <p:nvPr/>
        </p:nvSpPr>
        <p:spPr>
          <a:xfrm>
            <a:off x="5463229" y="6350202"/>
            <a:ext cx="2633727" cy="550681"/>
          </a:xfrm>
          <a:prstGeom prst="rect">
            <a:avLst/>
          </a:prstGeom>
          <a:noFill/>
        </p:spPr>
        <p:txBody>
          <a:bodyPr wrap="none" rtlCol="0">
            <a:spAutoFit/>
          </a:bodyPr>
          <a:lstStyle/>
          <a:p>
            <a:r>
              <a:rPr lang="en-US" sz="2800" b="1" err="1">
                <a:latin typeface="Tahoma" panose="020B0604030504040204" pitchFamily="34" charset="0"/>
                <a:ea typeface="Tahoma" panose="020B0604030504040204" pitchFamily="34" charset="0"/>
                <a:cs typeface="Tahoma" panose="020B0604030504040204" pitchFamily="34" charset="0"/>
              </a:rPr>
              <a:t>Thang</a:t>
            </a:r>
            <a:r>
              <a:rPr lang="en-US" sz="2800" b="1">
                <a:latin typeface="Tahoma" panose="020B0604030504040204" pitchFamily="34" charset="0"/>
                <a:ea typeface="Tahoma" panose="020B0604030504040204" pitchFamily="34" charset="0"/>
                <a:cs typeface="Tahoma" panose="020B0604030504040204" pitchFamily="34" charset="0"/>
              </a:rPr>
              <a:t> Bloom</a:t>
            </a:r>
          </a:p>
        </p:txBody>
      </p:sp>
      <p:sp>
        <p:nvSpPr>
          <p:cNvPr id="13" name="TextBox 12"/>
          <p:cNvSpPr txBox="1"/>
          <p:nvPr/>
        </p:nvSpPr>
        <p:spPr>
          <a:xfrm>
            <a:off x="2288673" y="1054086"/>
            <a:ext cx="2329174" cy="421110"/>
          </a:xfrm>
          <a:prstGeom prst="rect">
            <a:avLst/>
          </a:prstGeom>
          <a:noFill/>
        </p:spPr>
        <p:txBody>
          <a:bodyPr wrap="none" rtlCol="0">
            <a:spAutoFit/>
          </a:bodyPr>
          <a:lstStyle/>
          <a:p>
            <a:r>
              <a:rPr lang="en-US" sz="2000" b="1">
                <a:latin typeface="Tahoma" panose="020B0604030504040204" pitchFamily="34" charset="0"/>
                <a:ea typeface="Tahoma" panose="020B0604030504040204" pitchFamily="34" charset="0"/>
                <a:cs typeface="Tahoma" panose="020B0604030504040204" pitchFamily="34" charset="0"/>
              </a:rPr>
              <a:t>TRUYỀN THỐNG</a:t>
            </a:r>
          </a:p>
        </p:txBody>
      </p:sp>
      <p:sp>
        <p:nvSpPr>
          <p:cNvPr id="14" name="TextBox 13"/>
          <p:cNvSpPr txBox="1"/>
          <p:nvPr/>
        </p:nvSpPr>
        <p:spPr>
          <a:xfrm>
            <a:off x="9198724" y="1054086"/>
            <a:ext cx="1869033" cy="421110"/>
          </a:xfrm>
          <a:prstGeom prst="rect">
            <a:avLst/>
          </a:prstGeom>
          <a:noFill/>
        </p:spPr>
        <p:txBody>
          <a:bodyPr wrap="none" rtlCol="0">
            <a:spAutoFit/>
          </a:bodyPr>
          <a:lstStyle/>
          <a:p>
            <a:r>
              <a:rPr lang="en-US" sz="2000" b="1">
                <a:latin typeface="Tahoma" panose="020B0604030504040204" pitchFamily="34" charset="0"/>
                <a:ea typeface="Tahoma" panose="020B0604030504040204" pitchFamily="34" charset="0"/>
                <a:cs typeface="Tahoma" panose="020B0604030504040204" pitchFamily="34" charset="0"/>
              </a:rPr>
              <a:t>ĐẢO NGƯỢC</a:t>
            </a:r>
          </a:p>
        </p:txBody>
      </p:sp>
      <p:sp>
        <p:nvSpPr>
          <p:cNvPr id="15" name="Left Brace 14"/>
          <p:cNvSpPr/>
          <p:nvPr/>
        </p:nvSpPr>
        <p:spPr>
          <a:xfrm>
            <a:off x="3883669" y="4549307"/>
            <a:ext cx="467090" cy="1624682"/>
          </a:xfrm>
          <a:prstGeom prst="leftBrace">
            <a:avLst/>
          </a:prstGeom>
          <a:ln w="381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16" name="TextBox 15"/>
          <p:cNvSpPr txBox="1"/>
          <p:nvPr/>
        </p:nvSpPr>
        <p:spPr>
          <a:xfrm>
            <a:off x="1320800" y="4729898"/>
            <a:ext cx="2426311" cy="1015663"/>
          </a:xfrm>
          <a:prstGeom prst="rect">
            <a:avLst/>
          </a:prstGeom>
          <a:noFill/>
        </p:spPr>
        <p:txBody>
          <a:bodyPr wrap="square" rtlCol="0">
            <a:spAutoFit/>
          </a:bodyPr>
          <a:lstStyle/>
          <a:p>
            <a:pPr algn="just"/>
            <a:r>
              <a:rPr lang="en-US" sz="2000" b="1" err="1">
                <a:latin typeface="Arial" panose="020B0604020202020204" pitchFamily="34" charset="0"/>
                <a:ea typeface="Tahoma" panose="020B0604030504040204" pitchFamily="34" charset="0"/>
                <a:cs typeface="Arial" panose="020B0604020202020204" pitchFamily="34" charset="0"/>
              </a:rPr>
              <a:t>Giáo</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viên</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giới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thiệu</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nội</a:t>
            </a:r>
            <a:r>
              <a:rPr lang="en-US" sz="2000" b="1">
                <a:latin typeface="Arial" panose="020B0604020202020204" pitchFamily="34" charset="0"/>
                <a:ea typeface="Tahoma" panose="020B0604030504040204" pitchFamily="34" charset="0"/>
                <a:cs typeface="Arial" panose="020B0604020202020204" pitchFamily="34" charset="0"/>
              </a:rPr>
              <a:t> dung </a:t>
            </a:r>
            <a:r>
              <a:rPr lang="en-US" sz="2000" b="1" err="1">
                <a:latin typeface="Arial" panose="020B0604020202020204" pitchFamily="34" charset="0"/>
                <a:ea typeface="Tahoma" panose="020B0604030504040204" pitchFamily="34" charset="0"/>
                <a:cs typeface="Arial" panose="020B0604020202020204" pitchFamily="34" charset="0"/>
              </a:rPr>
              <a:t>bài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học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cho</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học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viên</a:t>
            </a:r>
            <a:endParaRPr lang="en-US" sz="2000" b="1">
              <a:latin typeface="Arial" panose="020B0604020202020204" pitchFamily="34" charset="0"/>
              <a:ea typeface="Tahoma" panose="020B0604030504040204" pitchFamily="34" charset="0"/>
              <a:cs typeface="Arial" panose="020B0604020202020204" pitchFamily="34" charset="0"/>
            </a:endParaRPr>
          </a:p>
        </p:txBody>
      </p:sp>
      <p:sp>
        <p:nvSpPr>
          <p:cNvPr id="17" name="Left Brace 16"/>
          <p:cNvSpPr/>
          <p:nvPr/>
        </p:nvSpPr>
        <p:spPr>
          <a:xfrm>
            <a:off x="4483280" y="1693164"/>
            <a:ext cx="622473" cy="2531636"/>
          </a:xfrm>
          <a:prstGeom prst="leftBrace">
            <a:avLst/>
          </a:prstGeom>
          <a:ln w="381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18" name="TextBox 17"/>
          <p:cNvSpPr txBox="1"/>
          <p:nvPr/>
        </p:nvSpPr>
        <p:spPr>
          <a:xfrm>
            <a:off x="1358900" y="2181549"/>
            <a:ext cx="2618203" cy="1323439"/>
          </a:xfrm>
          <a:prstGeom prst="rect">
            <a:avLst/>
          </a:prstGeom>
          <a:noFill/>
        </p:spPr>
        <p:txBody>
          <a:bodyPr wrap="square" rtlCol="0">
            <a:spAutoFit/>
          </a:bodyPr>
          <a:lstStyle/>
          <a:p>
            <a:pPr algn="just"/>
            <a:r>
              <a:rPr lang="en-US" sz="2000" b="1" err="1">
                <a:latin typeface="Arial" panose="020B0604020202020204" pitchFamily="34" charset="0"/>
                <a:ea typeface="Tahoma" panose="020B0604030504040204" pitchFamily="34" charset="0"/>
                <a:cs typeface="Arial" panose="020B0604020202020204" pitchFamily="34" charset="0"/>
              </a:rPr>
              <a:t>Học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viên</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làm</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bài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tập</a:t>
            </a:r>
            <a:r>
              <a:rPr lang="en-US" sz="2000" b="1">
                <a:latin typeface="Arial" panose="020B0604020202020204" pitchFamily="34" charset="0"/>
                <a:ea typeface="Tahoma" panose="020B0604030504040204" pitchFamily="34" charset="0"/>
                <a:cs typeface="Arial" panose="020B0604020202020204" pitchFamily="34" charset="0"/>
              </a:rPr>
              <a:t> ở </a:t>
            </a:r>
            <a:r>
              <a:rPr lang="en-US" sz="2000" b="1" err="1">
                <a:latin typeface="Arial" panose="020B0604020202020204" pitchFamily="34" charset="0"/>
                <a:ea typeface="Tahoma" panose="020B0604030504040204" pitchFamily="34" charset="0"/>
                <a:cs typeface="Arial" panose="020B0604020202020204" pitchFamily="34" charset="0"/>
              </a:rPr>
              <a:t>nhà</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với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mức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độ</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hiểu</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bài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của</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mình</a:t>
            </a:r>
            <a:endParaRPr lang="en-US" sz="2000" b="1">
              <a:latin typeface="Arial" panose="020B0604020202020204" pitchFamily="34" charset="0"/>
              <a:ea typeface="Tahoma" panose="020B0604030504040204" pitchFamily="34" charset="0"/>
              <a:cs typeface="Arial" panose="020B0604020202020204" pitchFamily="34" charset="0"/>
            </a:endParaRPr>
          </a:p>
        </p:txBody>
      </p:sp>
      <p:sp>
        <p:nvSpPr>
          <p:cNvPr id="19" name="Left Brace 18"/>
          <p:cNvSpPr/>
          <p:nvPr/>
        </p:nvSpPr>
        <p:spPr>
          <a:xfrm rot="10800000">
            <a:off x="8379353" y="1639385"/>
            <a:ext cx="622473" cy="2531636"/>
          </a:xfrm>
          <a:prstGeom prst="leftBrace">
            <a:avLst>
              <a:gd name="adj1" fmla="val 8333"/>
              <a:gd name="adj2" fmla="val 46832"/>
            </a:avLst>
          </a:prstGeom>
          <a:ln w="381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a:off x="9378762" y="2199813"/>
            <a:ext cx="2241737" cy="1631216"/>
          </a:xfrm>
          <a:prstGeom prst="rect">
            <a:avLst/>
          </a:prstGeom>
          <a:noFill/>
        </p:spPr>
        <p:txBody>
          <a:bodyPr wrap="square" rtlCol="0">
            <a:spAutoFit/>
          </a:bodyPr>
          <a:lstStyle/>
          <a:p>
            <a:pPr algn="just"/>
            <a:r>
              <a:rPr lang="en-US" sz="2000" b="1" err="1">
                <a:latin typeface="Arial" panose="020B0604020202020204" pitchFamily="34" charset="0"/>
                <a:ea typeface="Tahoma" panose="020B0604030504040204" pitchFamily="34" charset="0"/>
                <a:cs typeface="Arial" panose="020B0604020202020204" pitchFamily="34" charset="0"/>
              </a:rPr>
              <a:t>Học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viên</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và</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giáo</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viên</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cùng</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thực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hành</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thảo</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luận</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các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nội</a:t>
            </a:r>
            <a:r>
              <a:rPr lang="en-US" sz="2000" b="1">
                <a:latin typeface="Arial" panose="020B0604020202020204" pitchFamily="34" charset="0"/>
                <a:ea typeface="Tahoma" panose="020B0604030504040204" pitchFamily="34" charset="0"/>
                <a:cs typeface="Arial" panose="020B0604020202020204" pitchFamily="34" charset="0"/>
              </a:rPr>
              <a:t> dung </a:t>
            </a:r>
            <a:r>
              <a:rPr lang="en-US" sz="2000" b="1" err="1">
                <a:latin typeface="Arial" panose="020B0604020202020204" pitchFamily="34" charset="0"/>
                <a:ea typeface="Tahoma" panose="020B0604030504040204" pitchFamily="34" charset="0"/>
                <a:cs typeface="Arial" panose="020B0604020202020204" pitchFamily="34" charset="0"/>
              </a:rPr>
              <a:t>trong</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lớp</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học</a:t>
            </a:r>
            <a:r>
              <a:rPr lang="en-US" sz="2000" b="1">
                <a:latin typeface="Arial" panose="020B0604020202020204" pitchFamily="34" charset="0"/>
                <a:ea typeface="Tahoma" panose="020B0604030504040204" pitchFamily="34" charset="0"/>
                <a:cs typeface="Arial" panose="020B0604020202020204" pitchFamily="34" charset="0"/>
              </a:rPr>
              <a:t> </a:t>
            </a:r>
          </a:p>
        </p:txBody>
      </p:sp>
      <p:sp>
        <p:nvSpPr>
          <p:cNvPr id="21" name="Left Brace 20"/>
          <p:cNvSpPr/>
          <p:nvPr/>
        </p:nvSpPr>
        <p:spPr>
          <a:xfrm rot="10800000">
            <a:off x="9345320" y="4549307"/>
            <a:ext cx="344388" cy="1617583"/>
          </a:xfrm>
          <a:prstGeom prst="leftBrace">
            <a:avLst>
              <a:gd name="adj1" fmla="val 8333"/>
              <a:gd name="adj2" fmla="val 46832"/>
            </a:avLst>
          </a:prstGeom>
          <a:ln w="381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22" name="TextBox 21"/>
          <p:cNvSpPr txBox="1"/>
          <p:nvPr/>
        </p:nvSpPr>
        <p:spPr>
          <a:xfrm>
            <a:off x="9689708" y="4447210"/>
            <a:ext cx="2256360" cy="1938992"/>
          </a:xfrm>
          <a:prstGeom prst="rect">
            <a:avLst/>
          </a:prstGeom>
          <a:noFill/>
        </p:spPr>
        <p:txBody>
          <a:bodyPr wrap="square" rtlCol="0">
            <a:spAutoFit/>
          </a:bodyPr>
          <a:lstStyle/>
          <a:p>
            <a:pPr algn="just"/>
            <a:r>
              <a:rPr lang="en-US" sz="2000" b="1" err="1">
                <a:latin typeface="Arial" panose="020B0604020202020204" pitchFamily="34" charset="0"/>
                <a:ea typeface="Tahoma" panose="020B0604030504040204" pitchFamily="34" charset="0"/>
                <a:cs typeface="Arial" panose="020B0604020202020204" pitchFamily="34" charset="0"/>
              </a:rPr>
              <a:t>Tài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liệu</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học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tập</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được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giới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thiệu</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cho</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học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viên</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bên</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ngoài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lớp</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học</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như</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bài</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tập</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về</a:t>
            </a:r>
            <a:r>
              <a:rPr lang="en-US" sz="2000" b="1">
                <a:latin typeface="Arial" panose="020B0604020202020204" pitchFamily="34" charset="0"/>
                <a:ea typeface="Tahoma" panose="020B0604030504040204" pitchFamily="34" charset="0"/>
                <a:cs typeface="Arial" panose="020B0604020202020204" pitchFamily="34" charset="0"/>
              </a:rPr>
              <a:t> </a:t>
            </a:r>
            <a:r>
              <a:rPr lang="en-US" sz="2000" b="1" err="1">
                <a:latin typeface="Arial" panose="020B0604020202020204" pitchFamily="34" charset="0"/>
                <a:ea typeface="Tahoma" panose="020B0604030504040204" pitchFamily="34" charset="0"/>
                <a:cs typeface="Arial" panose="020B0604020202020204" pitchFamily="34" charset="0"/>
              </a:rPr>
              <a:t>nhà</a:t>
            </a:r>
            <a:endParaRPr lang="en-US" sz="2000" b="1">
              <a:latin typeface="Arial" panose="020B0604020202020204" pitchFamily="34" charset="0"/>
              <a:ea typeface="Tahoma" panose="020B0604030504040204" pitchFamily="34" charset="0"/>
              <a:cs typeface="Arial" panose="020B0604020202020204" pitchFamily="34" charset="0"/>
            </a:endParaRPr>
          </a:p>
        </p:txBody>
      </p:sp>
      <p:sp>
        <p:nvSpPr>
          <p:cNvPr id="25" name="TextBox 24"/>
          <p:cNvSpPr txBox="1"/>
          <p:nvPr/>
        </p:nvSpPr>
        <p:spPr>
          <a:xfrm>
            <a:off x="477520" y="89746"/>
            <a:ext cx="10952480" cy="830997"/>
          </a:xfrm>
          <a:prstGeom prst="rect">
            <a:avLst/>
          </a:prstGeom>
          <a:noFill/>
        </p:spPr>
        <p:txBody>
          <a:bodyPr wrap="square" rtlCol="0">
            <a:spAutoFit/>
          </a:bodyPr>
          <a:lstStyle/>
          <a:p>
            <a:pPr algn="ctr"/>
            <a:r>
              <a:rPr lang="en-US" sz="2400" b="1" smtClean="0">
                <a:solidFill>
                  <a:srgbClr val="C00000"/>
                </a:solidFill>
                <a:latin typeface="Tahoma" panose="020B0604030504040204" pitchFamily="34" charset="0"/>
                <a:ea typeface="Tahoma" panose="020B0604030504040204" pitchFamily="34" charset="0"/>
                <a:cs typeface="Tahoma" panose="020B0604030504040204" pitchFamily="34" charset="0"/>
              </a:rPr>
              <a:t>SO SÁNH </a:t>
            </a:r>
          </a:p>
          <a:p>
            <a:pPr algn="ctr"/>
            <a:r>
              <a:rPr lang="en-US" sz="2400" b="1" smtClean="0">
                <a:solidFill>
                  <a:srgbClr val="C00000"/>
                </a:solidFill>
                <a:latin typeface="Tahoma" panose="020B0604030504040204" pitchFamily="34" charset="0"/>
                <a:ea typeface="Tahoma" panose="020B0604030504040204" pitchFamily="34" charset="0"/>
                <a:cs typeface="Tahoma" panose="020B0604030504040204" pitchFamily="34" charset="0"/>
              </a:rPr>
              <a:t>LỚP HỌC TRUYỀN THỐNG VÀ LỚP </a:t>
            </a: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HỌC ĐẢO NGƯỢC</a:t>
            </a:r>
          </a:p>
        </p:txBody>
      </p:sp>
    </p:spTree>
    <p:extLst>
      <p:ext uri="{BB962C8B-B14F-4D97-AF65-F5344CB8AC3E}">
        <p14:creationId xmlns:p14="http://schemas.microsoft.com/office/powerpoint/2010/main" val="231003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1000"/>
                                        <p:tgtEl>
                                          <p:spTgt spid="14"/>
                                        </p:tgtEl>
                                      </p:cBhvr>
                                    </p:animEffect>
                                    <p:anim calcmode="lin" valueType="num">
                                      <p:cBhvr>
                                        <p:cTn id="40" dur="1000" fill="hold"/>
                                        <p:tgtEl>
                                          <p:spTgt spid="14"/>
                                        </p:tgtEl>
                                        <p:attrNameLst>
                                          <p:attrName>ppt_x</p:attrName>
                                        </p:attrNameLst>
                                      </p:cBhvr>
                                      <p:tavLst>
                                        <p:tav tm="0">
                                          <p:val>
                                            <p:strVal val="#ppt_x"/>
                                          </p:val>
                                        </p:tav>
                                        <p:tav tm="100000">
                                          <p:val>
                                            <p:strVal val="#ppt_x"/>
                                          </p:val>
                                        </p:tav>
                                      </p:tavLst>
                                    </p:anim>
                                    <p:anim calcmode="lin" valueType="num">
                                      <p:cBhvr>
                                        <p:cTn id="41" dur="1000" fill="hold"/>
                                        <p:tgtEl>
                                          <p:spTgt spid="1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anim calcmode="lin" valueType="num">
                                      <p:cBhvr>
                                        <p:cTn id="45" dur="1000" fill="hold"/>
                                        <p:tgtEl>
                                          <p:spTgt spid="19"/>
                                        </p:tgtEl>
                                        <p:attrNameLst>
                                          <p:attrName>ppt_x</p:attrName>
                                        </p:attrNameLst>
                                      </p:cBhvr>
                                      <p:tavLst>
                                        <p:tav tm="0">
                                          <p:val>
                                            <p:strVal val="#ppt_x"/>
                                          </p:val>
                                        </p:tav>
                                        <p:tav tm="100000">
                                          <p:val>
                                            <p:strVal val="#ppt_x"/>
                                          </p:val>
                                        </p:tav>
                                      </p:tavLst>
                                    </p:anim>
                                    <p:anim calcmode="lin" valueType="num">
                                      <p:cBhvr>
                                        <p:cTn id="46" dur="1000" fill="hold"/>
                                        <p:tgtEl>
                                          <p:spTgt spid="1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1000"/>
                                        <p:tgtEl>
                                          <p:spTgt spid="20"/>
                                        </p:tgtEl>
                                      </p:cBhvr>
                                    </p:animEffect>
                                    <p:anim calcmode="lin" valueType="num">
                                      <p:cBhvr>
                                        <p:cTn id="50" dur="1000" fill="hold"/>
                                        <p:tgtEl>
                                          <p:spTgt spid="20"/>
                                        </p:tgtEl>
                                        <p:attrNameLst>
                                          <p:attrName>ppt_x</p:attrName>
                                        </p:attrNameLst>
                                      </p:cBhvr>
                                      <p:tavLst>
                                        <p:tav tm="0">
                                          <p:val>
                                            <p:strVal val="#ppt_x"/>
                                          </p:val>
                                        </p:tav>
                                        <p:tav tm="100000">
                                          <p:val>
                                            <p:strVal val="#ppt_x"/>
                                          </p:val>
                                        </p:tav>
                                      </p:tavLst>
                                    </p:anim>
                                    <p:anim calcmode="lin" valueType="num">
                                      <p:cBhvr>
                                        <p:cTn id="51" dur="1000" fill="hold"/>
                                        <p:tgtEl>
                                          <p:spTgt spid="2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1000"/>
                                        <p:tgtEl>
                                          <p:spTgt spid="21"/>
                                        </p:tgtEl>
                                      </p:cBhvr>
                                    </p:animEffect>
                                    <p:anim calcmode="lin" valueType="num">
                                      <p:cBhvr>
                                        <p:cTn id="55" dur="1000" fill="hold"/>
                                        <p:tgtEl>
                                          <p:spTgt spid="21"/>
                                        </p:tgtEl>
                                        <p:attrNameLst>
                                          <p:attrName>ppt_x</p:attrName>
                                        </p:attrNameLst>
                                      </p:cBhvr>
                                      <p:tavLst>
                                        <p:tav tm="0">
                                          <p:val>
                                            <p:strVal val="#ppt_x"/>
                                          </p:val>
                                        </p:tav>
                                        <p:tav tm="100000">
                                          <p:val>
                                            <p:strVal val="#ppt_x"/>
                                          </p:val>
                                        </p:tav>
                                      </p:tavLst>
                                    </p:anim>
                                    <p:anim calcmode="lin" valueType="num">
                                      <p:cBhvr>
                                        <p:cTn id="56" dur="1000" fill="hold"/>
                                        <p:tgtEl>
                                          <p:spTgt spid="2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6" grpId="0"/>
      <p:bldP spid="17" grpId="0" animBg="1"/>
      <p:bldP spid="18" grpId="0"/>
      <p:bldP spid="19" grpId="0" animBg="1"/>
      <p:bldP spid="20" grpId="0"/>
      <p:bldP spid="21" grpId="0" animBg="1"/>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46446" y="2271346"/>
            <a:ext cx="1555383" cy="2481397"/>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err="1">
                <a:latin typeface="Tahoma" panose="020B0604030504040204" pitchFamily="34" charset="0"/>
                <a:ea typeface="Tahoma" panose="020B0604030504040204" pitchFamily="34" charset="0"/>
                <a:cs typeface="Tahoma" panose="020B0604030504040204" pitchFamily="34" charset="0"/>
              </a:rPr>
              <a:t>Lựa</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chọn</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chủ</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đề</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dạy</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smtClean="0">
                <a:latin typeface="Tahoma" panose="020B0604030504040204" pitchFamily="34" charset="0"/>
                <a:ea typeface="Tahoma" panose="020B0604030504040204" pitchFamily="34" charset="0"/>
                <a:cs typeface="Tahoma" panose="020B0604030504040204" pitchFamily="34" charset="0"/>
              </a:rPr>
              <a:t>học</a:t>
            </a:r>
            <a:endParaRPr lang="en-US" sz="2000" b="1">
              <a:latin typeface="Tahoma" panose="020B0604030504040204" pitchFamily="34" charset="0"/>
              <a:ea typeface="Tahoma" panose="020B0604030504040204" pitchFamily="34" charset="0"/>
              <a:cs typeface="Tahoma" panose="020B0604030504040204" pitchFamily="34" charset="0"/>
            </a:endParaRPr>
          </a:p>
        </p:txBody>
      </p:sp>
      <p:sp>
        <p:nvSpPr>
          <p:cNvPr id="4" name="Right Arrow 3"/>
          <p:cNvSpPr/>
          <p:nvPr/>
        </p:nvSpPr>
        <p:spPr>
          <a:xfrm>
            <a:off x="2601828" y="3070094"/>
            <a:ext cx="650618" cy="883899"/>
          </a:xfrm>
          <a:prstGeom prst="rightArrow">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5" name="Rectangle 4"/>
          <p:cNvSpPr/>
          <p:nvPr/>
        </p:nvSpPr>
        <p:spPr>
          <a:xfrm>
            <a:off x="3252445" y="2271346"/>
            <a:ext cx="2510977" cy="2481397"/>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err="1">
                <a:latin typeface="Tahoma" panose="020B0604030504040204" pitchFamily="34" charset="0"/>
                <a:ea typeface="Tahoma" panose="020B0604030504040204" pitchFamily="34" charset="0"/>
                <a:cs typeface="Tahoma" panose="020B0604030504040204" pitchFamily="34" charset="0"/>
              </a:rPr>
              <a:t>Giáo</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viên</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thiết</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kế</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bài</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giảng</a:t>
            </a:r>
            <a:r>
              <a:rPr lang="en-US" sz="2000" b="1">
                <a:latin typeface="Tahoma" panose="020B0604030504040204" pitchFamily="34" charset="0"/>
                <a:ea typeface="Tahoma" panose="020B0604030504040204" pitchFamily="34" charset="0"/>
                <a:cs typeface="Tahoma" panose="020B0604030504040204" pitchFamily="34" charset="0"/>
              </a:rPr>
              <a:t>, video…, chia </a:t>
            </a:r>
            <a:r>
              <a:rPr lang="en-US" sz="2000" b="1" smtClean="0">
                <a:latin typeface="Tahoma" panose="020B0604030504040204" pitchFamily="34" charset="0"/>
                <a:ea typeface="Tahoma" panose="020B0604030504040204" pitchFamily="34" charset="0"/>
                <a:cs typeface="Tahoma" panose="020B0604030504040204" pitchFamily="34" charset="0"/>
              </a:rPr>
              <a:t>sẻ </a:t>
            </a:r>
            <a:r>
              <a:rPr lang="en-US" sz="2000" b="1" smtClean="0">
                <a:latin typeface="Tahoma" panose="020B0604030504040204" pitchFamily="34" charset="0"/>
                <a:ea typeface="Tahoma" panose="020B0604030504040204" pitchFamily="34" charset="0"/>
                <a:cs typeface="Tahoma" panose="020B0604030504040204" pitchFamily="34" charset="0"/>
              </a:rPr>
              <a:t>tài </a:t>
            </a:r>
            <a:r>
              <a:rPr lang="en-US" sz="2000" b="1" err="1">
                <a:latin typeface="Tahoma" panose="020B0604030504040204" pitchFamily="34" charset="0"/>
                <a:ea typeface="Tahoma" panose="020B0604030504040204" pitchFamily="34" charset="0"/>
                <a:cs typeface="Tahoma" panose="020B0604030504040204" pitchFamily="34" charset="0"/>
              </a:rPr>
              <a:t>liệu</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tham</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khảo</a:t>
            </a:r>
            <a:r>
              <a:rPr lang="en-US" sz="2000" b="1">
                <a:latin typeface="Tahoma" panose="020B0604030504040204" pitchFamily="34" charset="0"/>
                <a:ea typeface="Tahoma" panose="020B0604030504040204" pitchFamily="34" charset="0"/>
                <a:cs typeface="Tahoma" panose="020B0604030504040204" pitchFamily="34" charset="0"/>
              </a:rPr>
              <a:t> qua internet</a:t>
            </a:r>
          </a:p>
        </p:txBody>
      </p:sp>
      <p:sp>
        <p:nvSpPr>
          <p:cNvPr id="6" name="Rectangle 5"/>
          <p:cNvSpPr/>
          <p:nvPr/>
        </p:nvSpPr>
        <p:spPr>
          <a:xfrm>
            <a:off x="6414039" y="2271346"/>
            <a:ext cx="1962021" cy="2481397"/>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err="1">
                <a:latin typeface="Tahoma" panose="020B0604030504040204" pitchFamily="34" charset="0"/>
                <a:ea typeface="Tahoma" panose="020B0604030504040204" pitchFamily="34" charset="0"/>
                <a:cs typeface="Tahoma" panose="020B0604030504040204" pitchFamily="34" charset="0"/>
              </a:rPr>
              <a:t>Học</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viên</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xem</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trước</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tài</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liệu</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bài</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giảng</a:t>
            </a:r>
            <a:r>
              <a:rPr lang="en-US" sz="2000" b="1">
                <a:latin typeface="Tahoma" panose="020B0604030504040204" pitchFamily="34" charset="0"/>
                <a:ea typeface="Tahoma" panose="020B0604030504040204" pitchFamily="34" charset="0"/>
                <a:cs typeface="Tahoma" panose="020B0604030504040204" pitchFamily="34" charset="0"/>
              </a:rPr>
              <a:t>, video… </a:t>
            </a:r>
            <a:r>
              <a:rPr lang="en-US" sz="2000" b="1" err="1">
                <a:latin typeface="Tahoma" panose="020B0604030504040204" pitchFamily="34" charset="0"/>
                <a:ea typeface="Tahoma" panose="020B0604030504040204" pitchFamily="34" charset="0"/>
                <a:cs typeface="Tahoma" panose="020B0604030504040204" pitchFamily="34" charset="0"/>
              </a:rPr>
              <a:t>tại</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nhà</a:t>
            </a:r>
            <a:endParaRPr lang="en-US" sz="2000" b="1">
              <a:latin typeface="Tahoma" panose="020B0604030504040204" pitchFamily="34" charset="0"/>
              <a:ea typeface="Tahoma" panose="020B0604030504040204" pitchFamily="34" charset="0"/>
              <a:cs typeface="Tahoma" panose="020B0604030504040204" pitchFamily="34" charset="0"/>
            </a:endParaRPr>
          </a:p>
        </p:txBody>
      </p:sp>
      <p:sp>
        <p:nvSpPr>
          <p:cNvPr id="7" name="Right Arrow 6"/>
          <p:cNvSpPr/>
          <p:nvPr/>
        </p:nvSpPr>
        <p:spPr>
          <a:xfrm>
            <a:off x="5763422" y="3070094"/>
            <a:ext cx="650618" cy="883899"/>
          </a:xfrm>
          <a:prstGeom prst="rightArrow">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9026678" y="2271346"/>
            <a:ext cx="2510977" cy="2481397"/>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err="1">
                <a:latin typeface="Tahoma" panose="020B0604030504040204" pitchFamily="34" charset="0"/>
                <a:ea typeface="Tahoma" panose="020B0604030504040204" pitchFamily="34" charset="0"/>
                <a:cs typeface="Tahoma" panose="020B0604030504040204" pitchFamily="34" charset="0"/>
              </a:rPr>
              <a:t>Học</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viên</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thảo</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luận</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thực</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hành</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trao</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đổi</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với</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nhau</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thông</a:t>
            </a:r>
            <a:r>
              <a:rPr lang="en-US" sz="2000" b="1">
                <a:latin typeface="Tahoma" panose="020B0604030504040204" pitchFamily="34" charset="0"/>
                <a:ea typeface="Tahoma" panose="020B0604030504040204" pitchFamily="34" charset="0"/>
                <a:cs typeface="Tahoma" panose="020B0604030504040204" pitchFamily="34" charset="0"/>
              </a:rPr>
              <a:t> qua </a:t>
            </a:r>
            <a:r>
              <a:rPr lang="en-US" sz="2000" b="1" err="1">
                <a:latin typeface="Tahoma" panose="020B0604030504040204" pitchFamily="34" charset="0"/>
                <a:ea typeface="Tahoma" panose="020B0604030504040204" pitchFamily="34" charset="0"/>
                <a:cs typeface="Tahoma" panose="020B0604030504040204" pitchFamily="34" charset="0"/>
              </a:rPr>
              <a:t>sự</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điều</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phối</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của</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giáo</a:t>
            </a:r>
            <a:r>
              <a:rPr lang="en-US" sz="2000" b="1">
                <a:latin typeface="Tahoma" panose="020B0604030504040204" pitchFamily="34" charset="0"/>
                <a:ea typeface="Tahoma" panose="020B0604030504040204" pitchFamily="34" charset="0"/>
                <a:cs typeface="Tahoma" panose="020B0604030504040204" pitchFamily="34" charset="0"/>
              </a:rPr>
              <a:t> </a:t>
            </a:r>
            <a:r>
              <a:rPr lang="en-US" sz="2000" b="1" err="1">
                <a:latin typeface="Tahoma" panose="020B0604030504040204" pitchFamily="34" charset="0"/>
                <a:ea typeface="Tahoma" panose="020B0604030504040204" pitchFamily="34" charset="0"/>
                <a:cs typeface="Tahoma" panose="020B0604030504040204" pitchFamily="34" charset="0"/>
              </a:rPr>
              <a:t>viên</a:t>
            </a:r>
            <a:endParaRPr lang="en-US" sz="2000" b="1">
              <a:latin typeface="Tahoma" panose="020B0604030504040204" pitchFamily="34" charset="0"/>
              <a:ea typeface="Tahoma" panose="020B0604030504040204" pitchFamily="34" charset="0"/>
              <a:cs typeface="Tahoma" panose="020B0604030504040204" pitchFamily="34" charset="0"/>
            </a:endParaRPr>
          </a:p>
        </p:txBody>
      </p:sp>
      <p:sp>
        <p:nvSpPr>
          <p:cNvPr id="9" name="Right Arrow 8"/>
          <p:cNvSpPr/>
          <p:nvPr/>
        </p:nvSpPr>
        <p:spPr>
          <a:xfrm>
            <a:off x="8376060" y="3070094"/>
            <a:ext cx="650618" cy="883899"/>
          </a:xfrm>
          <a:prstGeom prst="rightArrow">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1046446" y="176164"/>
            <a:ext cx="10272045" cy="461665"/>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QUY TRÌNH DẠY HỌC THEO MÔ HÌNH LỚP HỌC ĐẢO NGƯỢC</a:t>
            </a:r>
          </a:p>
        </p:txBody>
      </p:sp>
    </p:spTree>
    <p:extLst>
      <p:ext uri="{BB962C8B-B14F-4D97-AF65-F5344CB8AC3E}">
        <p14:creationId xmlns:p14="http://schemas.microsoft.com/office/powerpoint/2010/main" val="295506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0" descr="Sử dụng Zalo miễn phí hay không?"/>
          <p:cNvPicPr>
            <a:picLocks noChangeAspect="1" noChangeArrowheads="1"/>
          </p:cNvPicPr>
          <p:nvPr/>
        </p:nvPicPr>
        <p:blipFill rotWithShape="1">
          <a:blip r:embed="rId3">
            <a:extLst>
              <a:ext uri="{28A0092B-C50C-407E-A947-70E740481C1C}">
                <a14:useLocalDpi xmlns:a14="http://schemas.microsoft.com/office/drawing/2010/main" val="0"/>
              </a:ext>
            </a:extLst>
          </a:blip>
          <a:srcRect l="19958"/>
          <a:stretch/>
        </p:blipFill>
        <p:spPr bwMode="auto">
          <a:xfrm>
            <a:off x="319767" y="2266953"/>
            <a:ext cx="3614963" cy="2594293"/>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4226767" y="1248247"/>
            <a:ext cx="7753739" cy="4893647"/>
          </a:xfrm>
          <a:prstGeom prst="rect">
            <a:avLst/>
          </a:prstGeom>
        </p:spPr>
        <p:txBody>
          <a:bodyPr wrap="square">
            <a:spAutoFit/>
          </a:bodyPr>
          <a:lstStyle/>
          <a:p>
            <a:pPr marL="342900" lvl="0" indent="-342900" algn="just" fontAlgn="base">
              <a:spcAft>
                <a:spcPts val="0"/>
              </a:spcAft>
              <a:buFont typeface="Wingdings" panose="05000000000000000000" pitchFamily="2" charset="2"/>
              <a:buChar char="ü"/>
            </a:pPr>
            <a:r>
              <a:rPr lang="en-US" sz="2400" b="1">
                <a:latin typeface="Tahoma" panose="020B0604030504040204" pitchFamily="34" charset="0"/>
                <a:ea typeface="Tahoma" panose="020B0604030504040204" pitchFamily="34" charset="0"/>
                <a:cs typeface="Tahoma" panose="020B0604030504040204" pitchFamily="34" charset="0"/>
              </a:rPr>
              <a:t>Group </a:t>
            </a:r>
            <a:r>
              <a:rPr lang="en-US" sz="2400" b="1" err="1">
                <a:latin typeface="Tahoma" panose="020B0604030504040204" pitchFamily="34" charset="0"/>
                <a:ea typeface="Tahoma" panose="020B0604030504040204" pitchFamily="34" charset="0"/>
                <a:cs typeface="Tahoma" panose="020B0604030504040204" pitchFamily="34" charset="0"/>
              </a:rPr>
              <a:t>Zalo</a:t>
            </a:r>
            <a:r>
              <a:rPr lang="en-US" sz="2400" b="1">
                <a:latin typeface="Tahoma" panose="020B0604030504040204" pitchFamily="34" charset="0"/>
                <a:ea typeface="Tahoma" panose="020B0604030504040204" pitchFamily="34" charset="0"/>
                <a:cs typeface="Tahoma" panose="020B0604030504040204" pitchFamily="34" charset="0"/>
              </a:rPr>
              <a:t> có </a:t>
            </a:r>
            <a:r>
              <a:rPr lang="en-US" sz="2400" b="1" err="1">
                <a:latin typeface="Tahoma" panose="020B0604030504040204" pitchFamily="34" charset="0"/>
                <a:ea typeface="Tahoma" panose="020B0604030504040204" pitchFamily="34" charset="0"/>
                <a:cs typeface="Tahoma" panose="020B0604030504040204" pitchFamily="34" charset="0"/>
              </a:rPr>
              <a:t>thể</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kết</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nối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với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nhau</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nhanh</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chóng</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tạo</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ra</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môi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trường</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học</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tập</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linh</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hoạt</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hơn</a:t>
            </a:r>
            <a:endParaRPr lang="en-US" sz="2400" b="1">
              <a:latin typeface="Tahoma" panose="020B0604030504040204" pitchFamily="34" charset="0"/>
              <a:ea typeface="Tahoma" panose="020B0604030504040204" pitchFamily="34" charset="0"/>
              <a:cs typeface="Tahoma" panose="020B0604030504040204" pitchFamily="34" charset="0"/>
            </a:endParaRPr>
          </a:p>
          <a:p>
            <a:pPr marL="342900" lvl="0" indent="-342900" algn="just" fontAlgn="base">
              <a:spcAft>
                <a:spcPts val="0"/>
              </a:spcAft>
              <a:buFont typeface="Wingdings" panose="05000000000000000000" pitchFamily="2" charset="2"/>
              <a:buChar char="ü"/>
            </a:pPr>
            <a:endParaRPr lang="en-US" sz="2400" b="1">
              <a:latin typeface="Tahoma" panose="020B0604030504040204" pitchFamily="34" charset="0"/>
              <a:ea typeface="Tahoma" panose="020B0604030504040204" pitchFamily="34" charset="0"/>
              <a:cs typeface="Tahoma" panose="020B0604030504040204" pitchFamily="34" charset="0"/>
            </a:endParaRPr>
          </a:p>
          <a:p>
            <a:pPr marL="342900" indent="-342900" algn="just" fontAlgn="base">
              <a:buFont typeface="Wingdings" panose="05000000000000000000" pitchFamily="2" charset="2"/>
              <a:buChar char="ü"/>
            </a:pPr>
            <a:r>
              <a:rPr lang="en-US" sz="2400" b="1">
                <a:latin typeface="Tahoma" panose="020B0604030504040204" pitchFamily="34" charset="0"/>
                <a:ea typeface="Tahoma" panose="020B0604030504040204" pitchFamily="34" charset="0"/>
                <a:cs typeface="Tahoma" panose="020B0604030504040204" pitchFamily="34" charset="0"/>
              </a:rPr>
              <a:t>Group </a:t>
            </a:r>
            <a:r>
              <a:rPr lang="en-US" sz="2400" b="1" err="1">
                <a:latin typeface="Tahoma" panose="020B0604030504040204" pitchFamily="34" charset="0"/>
                <a:ea typeface="Tahoma" panose="020B0604030504040204" pitchFamily="34" charset="0"/>
                <a:cs typeface="Tahoma" panose="020B0604030504040204" pitchFamily="34" charset="0"/>
              </a:rPr>
              <a:t>Zalo</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lớp</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học</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là</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môi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trường</a:t>
            </a:r>
            <a:r>
              <a:rPr lang="en-US" sz="2400" b="1">
                <a:latin typeface="Tahoma" panose="020B0604030504040204" pitchFamily="34" charset="0"/>
                <a:ea typeface="Tahoma" panose="020B0604030504040204" pitchFamily="34" charset="0"/>
                <a:cs typeface="Tahoma" panose="020B0604030504040204" pitchFamily="34" charset="0"/>
              </a:rPr>
              <a:t> chia sẻ </a:t>
            </a:r>
            <a:r>
              <a:rPr lang="en-US" sz="2400" b="1" err="1">
                <a:latin typeface="Tahoma" panose="020B0604030504040204" pitchFamily="34" charset="0"/>
                <a:ea typeface="Tahoma" panose="020B0604030504040204" pitchFamily="34" charset="0"/>
                <a:cs typeface="Tahoma" panose="020B0604030504040204" pitchFamily="34" charset="0"/>
              </a:rPr>
              <a:t>và</a:t>
            </a:r>
            <a:r>
              <a:rPr lang="en-US" sz="2400" b="1">
                <a:latin typeface="Tahoma" panose="020B0604030504040204" pitchFamily="34" charset="0"/>
                <a:ea typeface="Tahoma" panose="020B0604030504040204" pitchFamily="34" charset="0"/>
                <a:cs typeface="Tahoma" panose="020B0604030504040204" pitchFamily="34" charset="0"/>
              </a:rPr>
              <a:t> gắn </a:t>
            </a:r>
            <a:r>
              <a:rPr lang="en-US" sz="2400" b="1" err="1">
                <a:latin typeface="Tahoma" panose="020B0604030504040204" pitchFamily="34" charset="0"/>
                <a:ea typeface="Tahoma" panose="020B0604030504040204" pitchFamily="34" charset="0"/>
                <a:cs typeface="Tahoma" panose="020B0604030504040204" pitchFamily="34" charset="0"/>
              </a:rPr>
              <a:t>kết</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sinh</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viên</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trong</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lớp</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với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nhau</a:t>
            </a:r>
            <a:endParaRPr lang="en-US" sz="2400" b="1">
              <a:latin typeface="Tahoma" panose="020B0604030504040204" pitchFamily="34" charset="0"/>
              <a:ea typeface="Tahoma" panose="020B0604030504040204" pitchFamily="34" charset="0"/>
              <a:cs typeface="Tahoma" panose="020B0604030504040204" pitchFamily="34" charset="0"/>
            </a:endParaRPr>
          </a:p>
          <a:p>
            <a:pPr marL="342900" indent="-342900" algn="just" fontAlgn="base">
              <a:buFont typeface="Wingdings" panose="05000000000000000000" pitchFamily="2" charset="2"/>
              <a:buChar char="ü"/>
            </a:pPr>
            <a:endParaRPr lang="en-US" sz="2400" b="1">
              <a:latin typeface="Tahoma" panose="020B0604030504040204" pitchFamily="34" charset="0"/>
              <a:ea typeface="Tahoma" panose="020B0604030504040204" pitchFamily="34" charset="0"/>
              <a:cs typeface="Tahoma" panose="020B0604030504040204" pitchFamily="34" charset="0"/>
            </a:endParaRPr>
          </a:p>
          <a:p>
            <a:pPr marL="342900" lvl="0" indent="-342900" algn="just" fontAlgn="base">
              <a:buFont typeface="Wingdings" panose="05000000000000000000" pitchFamily="2" charset="2"/>
              <a:buChar char="ü"/>
            </a:pPr>
            <a:r>
              <a:rPr lang="en-US" sz="2400" b="1">
                <a:latin typeface="Tahoma" panose="020B0604030504040204" pitchFamily="34" charset="0"/>
                <a:ea typeface="Tahoma" panose="020B0604030504040204" pitchFamily="34" charset="0"/>
                <a:cs typeface="Tahoma" panose="020B0604030504040204" pitchFamily="34" charset="0"/>
              </a:rPr>
              <a:t>Qua </a:t>
            </a:r>
            <a:r>
              <a:rPr lang="en-US" sz="2400" b="1" err="1">
                <a:latin typeface="Tahoma" panose="020B0604030504040204" pitchFamily="34" charset="0"/>
                <a:ea typeface="Tahoma" panose="020B0604030504040204" pitchFamily="34" charset="0"/>
                <a:cs typeface="Tahoma" panose="020B0604030504040204" pitchFamily="34" charset="0"/>
              </a:rPr>
              <a:t>phần</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mềm</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Zalo</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giáo</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viên</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có</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thể</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quản</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lý</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hiệu</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quả</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hơn</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các</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nhóm</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học</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viên</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ngoài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doanh</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nghiệp</a:t>
            </a:r>
            <a:r>
              <a:rPr lang="en-US" sz="2400" b="1">
                <a:latin typeface="Tahoma" panose="020B0604030504040204" pitchFamily="34" charset="0"/>
                <a:ea typeface="Tahoma" panose="020B0604030504040204" pitchFamily="34" charset="0"/>
                <a:cs typeface="Tahoma" panose="020B0604030504040204" pitchFamily="34" charset="0"/>
              </a:rPr>
              <a:t>.</a:t>
            </a:r>
          </a:p>
          <a:p>
            <a:pPr marL="342900" lvl="0" indent="-342900" algn="just" fontAlgn="base">
              <a:buFont typeface="Wingdings" panose="05000000000000000000" pitchFamily="2" charset="2"/>
              <a:buChar char="ü"/>
            </a:pPr>
            <a:endParaRPr lang="en-US" sz="2400" b="1">
              <a:latin typeface="Tahoma" panose="020B0604030504040204" pitchFamily="34" charset="0"/>
              <a:ea typeface="Tahoma" panose="020B0604030504040204" pitchFamily="34" charset="0"/>
              <a:cs typeface="Tahoma" panose="020B0604030504040204" pitchFamily="34" charset="0"/>
            </a:endParaRPr>
          </a:p>
          <a:p>
            <a:pPr marL="342900" indent="-342900" algn="just" fontAlgn="base">
              <a:buFont typeface="Wingdings" panose="05000000000000000000" pitchFamily="2" charset="2"/>
              <a:buChar char="ü"/>
            </a:pPr>
            <a:r>
              <a:rPr lang="en-US" sz="2400" b="1" err="1">
                <a:latin typeface="Tahoma" panose="020B0604030504040204" pitchFamily="34" charset="0"/>
                <a:ea typeface="Tahoma" panose="020B0604030504040204" pitchFamily="34" charset="0"/>
                <a:cs typeface="Tahoma" panose="020B0604030504040204" pitchFamily="34" charset="0"/>
              </a:rPr>
              <a:t>Zalo</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là</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kênh</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thông</a:t>
            </a:r>
            <a:r>
              <a:rPr lang="en-US" sz="2400" b="1">
                <a:latin typeface="Tahoma" panose="020B0604030504040204" pitchFamily="34" charset="0"/>
                <a:ea typeface="Tahoma" panose="020B0604030504040204" pitchFamily="34" charset="0"/>
                <a:cs typeface="Tahoma" panose="020B0604030504040204" pitchFamily="34" charset="0"/>
              </a:rPr>
              <a:t> tin </a:t>
            </a:r>
            <a:r>
              <a:rPr lang="en-US" sz="2400" b="1" err="1">
                <a:latin typeface="Tahoma" panose="020B0604030504040204" pitchFamily="34" charset="0"/>
                <a:ea typeface="Tahoma" panose="020B0604030504040204" pitchFamily="34" charset="0"/>
                <a:cs typeface="Tahoma" panose="020B0604030504040204" pitchFamily="34" charset="0"/>
              </a:rPr>
              <a:t>kết</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nối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với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đồng</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nghiệp</a:t>
            </a:r>
            <a:endParaRPr lang="en-US" sz="2400" b="1">
              <a:latin typeface="Tahoma" panose="020B0604030504040204" pitchFamily="34" charset="0"/>
              <a:ea typeface="Tahoma" panose="020B0604030504040204" pitchFamily="34" charset="0"/>
              <a:cs typeface="Tahoma" panose="020B0604030504040204" pitchFamily="34" charset="0"/>
            </a:endParaRPr>
          </a:p>
          <a:p>
            <a:pPr marL="342900" indent="-342900" algn="just" fontAlgn="base">
              <a:buFont typeface="Wingdings" panose="05000000000000000000" pitchFamily="2" charset="2"/>
              <a:buChar char="ü"/>
            </a:pPr>
            <a:endParaRPr lang="en-US" sz="2400" b="1">
              <a:latin typeface="Tahoma" panose="020B0604030504040204" pitchFamily="34" charset="0"/>
              <a:ea typeface="Tahoma" panose="020B0604030504040204" pitchFamily="34" charset="0"/>
              <a:cs typeface="Tahoma" panose="020B0604030504040204" pitchFamily="34" charset="0"/>
            </a:endParaRPr>
          </a:p>
          <a:p>
            <a:pPr marL="342900" lvl="0" indent="-342900" algn="just" fontAlgn="base">
              <a:buFont typeface="Wingdings" panose="05000000000000000000" pitchFamily="2" charset="2"/>
              <a:buChar char="ü"/>
            </a:pPr>
            <a:r>
              <a:rPr lang="en-US" sz="2400" b="1" err="1">
                <a:latin typeface="Tahoma" panose="020B0604030504040204" pitchFamily="34" charset="0"/>
                <a:ea typeface="Tahoma" panose="020B0604030504040204" pitchFamily="34" charset="0"/>
                <a:cs typeface="Tahoma" panose="020B0604030504040204" pitchFamily="34" charset="0"/>
              </a:rPr>
              <a:t>Kênh</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kết</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nối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từ</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xa</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hiệu</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quả</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với</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err="1">
                <a:latin typeface="Tahoma" panose="020B0604030504040204" pitchFamily="34" charset="0"/>
                <a:ea typeface="Tahoma" panose="020B0604030504040204" pitchFamily="34" charset="0"/>
                <a:cs typeface="Tahoma" panose="020B0604030504040204" pitchFamily="34" charset="0"/>
              </a:rPr>
              <a:t>phụ</a:t>
            </a:r>
            <a:r>
              <a:rPr lang="en-US" sz="2400" b="1">
                <a:latin typeface="Tahoma" panose="020B0604030504040204" pitchFamily="34" charset="0"/>
                <a:ea typeface="Tahoma" panose="020B0604030504040204" pitchFamily="34" charset="0"/>
                <a:cs typeface="Tahoma" panose="020B0604030504040204" pitchFamily="34" charset="0"/>
              </a:rPr>
              <a:t> </a:t>
            </a:r>
            <a:r>
              <a:rPr lang="en-US" sz="2400" b="1" smtClean="0">
                <a:latin typeface="Tahoma" panose="020B0604030504040204" pitchFamily="34" charset="0"/>
                <a:ea typeface="Tahoma" panose="020B0604030504040204" pitchFamily="34" charset="0"/>
                <a:cs typeface="Tahoma" panose="020B0604030504040204" pitchFamily="34" charset="0"/>
              </a:rPr>
              <a:t>huynh</a:t>
            </a:r>
            <a:endParaRPr lang="en-US" sz="2400" b="1">
              <a:latin typeface="Tahoma" panose="020B0604030504040204" pitchFamily="34" charset="0"/>
              <a:ea typeface="Tahoma" panose="020B0604030504040204" pitchFamily="34" charset="0"/>
              <a:cs typeface="Tahoma" panose="020B0604030504040204" pitchFamily="34" charset="0"/>
            </a:endParaRPr>
          </a:p>
        </p:txBody>
      </p:sp>
      <p:sp>
        <p:nvSpPr>
          <p:cNvPr id="22" name="Left Brace 21"/>
          <p:cNvSpPr/>
          <p:nvPr/>
        </p:nvSpPr>
        <p:spPr>
          <a:xfrm>
            <a:off x="4088212" y="1118870"/>
            <a:ext cx="306505" cy="5023024"/>
          </a:xfrm>
          <a:prstGeom prst="leftBrace">
            <a:avLst>
              <a:gd name="adj1" fmla="val 37723"/>
              <a:gd name="adj2" fmla="val 50000"/>
            </a:avLst>
          </a:prstGeom>
          <a:ln w="5715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p:cNvSpPr txBox="1"/>
          <p:nvPr/>
        </p:nvSpPr>
        <p:spPr>
          <a:xfrm>
            <a:off x="146150" y="157845"/>
            <a:ext cx="8161234" cy="461665"/>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ỨNG DỤNG ZALO TRONG CÔNG TÁC GIẢNG DẠY</a:t>
            </a:r>
          </a:p>
        </p:txBody>
      </p:sp>
    </p:spTree>
    <p:extLst>
      <p:ext uri="{BB962C8B-B14F-4D97-AF65-F5344CB8AC3E}">
        <p14:creationId xmlns:p14="http://schemas.microsoft.com/office/powerpoint/2010/main" val="1369022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xEl>
                                              <p:pRg st="0" end="0"/>
                                            </p:txEl>
                                          </p:spTgt>
                                        </p:tgtEl>
                                        <p:attrNameLst>
                                          <p:attrName>style.visibility</p:attrName>
                                        </p:attrNameLst>
                                      </p:cBhvr>
                                      <p:to>
                                        <p:strVal val="visible"/>
                                      </p:to>
                                    </p:set>
                                    <p:animEffect transition="in" filter="fade">
                                      <p:cBhvr>
                                        <p:cTn id="17" dur="2000"/>
                                        <p:tgtEl>
                                          <p:spTgt spid="17">
                                            <p:txEl>
                                              <p:pRg st="0" end="0"/>
                                            </p:txEl>
                                          </p:spTgt>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17">
                                            <p:txEl>
                                              <p:pRg st="2" end="2"/>
                                            </p:txEl>
                                          </p:spTgt>
                                        </p:tgtEl>
                                        <p:attrNameLst>
                                          <p:attrName>style.visibility</p:attrName>
                                        </p:attrNameLst>
                                      </p:cBhvr>
                                      <p:to>
                                        <p:strVal val="visible"/>
                                      </p:to>
                                    </p:set>
                                    <p:animEffect transition="in" filter="fade">
                                      <p:cBhvr>
                                        <p:cTn id="21" dur="2000"/>
                                        <p:tgtEl>
                                          <p:spTgt spid="17">
                                            <p:txEl>
                                              <p:pRg st="2" end="2"/>
                                            </p:txEl>
                                          </p:spTgt>
                                        </p:tgtEl>
                                      </p:cBhvr>
                                    </p:animEffect>
                                  </p:childTnLst>
                                </p:cTn>
                              </p:par>
                            </p:childTnLst>
                          </p:cTn>
                        </p:par>
                        <p:par>
                          <p:cTn id="22" fill="hold">
                            <p:stCondLst>
                              <p:cond delay="4000"/>
                            </p:stCondLst>
                            <p:childTnLst>
                              <p:par>
                                <p:cTn id="23" presetID="10" presetClass="entr" presetSubtype="0" fill="hold" grpId="0" nodeType="afterEffect">
                                  <p:stCondLst>
                                    <p:cond delay="0"/>
                                  </p:stCondLst>
                                  <p:childTnLst>
                                    <p:set>
                                      <p:cBhvr>
                                        <p:cTn id="24" dur="1" fill="hold">
                                          <p:stCondLst>
                                            <p:cond delay="0"/>
                                          </p:stCondLst>
                                        </p:cTn>
                                        <p:tgtEl>
                                          <p:spTgt spid="17">
                                            <p:txEl>
                                              <p:pRg st="4" end="4"/>
                                            </p:txEl>
                                          </p:spTgt>
                                        </p:tgtEl>
                                        <p:attrNameLst>
                                          <p:attrName>style.visibility</p:attrName>
                                        </p:attrNameLst>
                                      </p:cBhvr>
                                      <p:to>
                                        <p:strVal val="visible"/>
                                      </p:to>
                                    </p:set>
                                    <p:animEffect transition="in" filter="fade">
                                      <p:cBhvr>
                                        <p:cTn id="25" dur="2000"/>
                                        <p:tgtEl>
                                          <p:spTgt spid="17">
                                            <p:txEl>
                                              <p:pRg st="4" end="4"/>
                                            </p:txEl>
                                          </p:spTgt>
                                        </p:tgtEl>
                                      </p:cBhvr>
                                    </p:animEffect>
                                  </p:childTnLst>
                                </p:cTn>
                              </p:par>
                            </p:childTnLst>
                          </p:cTn>
                        </p:par>
                        <p:par>
                          <p:cTn id="26" fill="hold">
                            <p:stCondLst>
                              <p:cond delay="6000"/>
                            </p:stCondLst>
                            <p:childTnLst>
                              <p:par>
                                <p:cTn id="27" presetID="10" presetClass="entr" presetSubtype="0" fill="hold" grpId="0" nodeType="afterEffect">
                                  <p:stCondLst>
                                    <p:cond delay="0"/>
                                  </p:stCondLst>
                                  <p:childTnLst>
                                    <p:set>
                                      <p:cBhvr>
                                        <p:cTn id="28" dur="1" fill="hold">
                                          <p:stCondLst>
                                            <p:cond delay="0"/>
                                          </p:stCondLst>
                                        </p:cTn>
                                        <p:tgtEl>
                                          <p:spTgt spid="17">
                                            <p:txEl>
                                              <p:pRg st="6" end="6"/>
                                            </p:txEl>
                                          </p:spTgt>
                                        </p:tgtEl>
                                        <p:attrNameLst>
                                          <p:attrName>style.visibility</p:attrName>
                                        </p:attrNameLst>
                                      </p:cBhvr>
                                      <p:to>
                                        <p:strVal val="visible"/>
                                      </p:to>
                                    </p:set>
                                    <p:animEffect transition="in" filter="fade">
                                      <p:cBhvr>
                                        <p:cTn id="29" dur="2000"/>
                                        <p:tgtEl>
                                          <p:spTgt spid="17">
                                            <p:txEl>
                                              <p:pRg st="6" end="6"/>
                                            </p:txEl>
                                          </p:spTgt>
                                        </p:tgtEl>
                                      </p:cBhvr>
                                    </p:animEffect>
                                  </p:childTnLst>
                                </p:cTn>
                              </p:par>
                            </p:childTnLst>
                          </p:cTn>
                        </p:par>
                        <p:par>
                          <p:cTn id="30" fill="hold">
                            <p:stCondLst>
                              <p:cond delay="8000"/>
                            </p:stCondLst>
                            <p:childTnLst>
                              <p:par>
                                <p:cTn id="31" presetID="10" presetClass="entr" presetSubtype="0" fill="hold" grpId="0" nodeType="afterEffect">
                                  <p:stCondLst>
                                    <p:cond delay="0"/>
                                  </p:stCondLst>
                                  <p:childTnLst>
                                    <p:set>
                                      <p:cBhvr>
                                        <p:cTn id="32" dur="1" fill="hold">
                                          <p:stCondLst>
                                            <p:cond delay="0"/>
                                          </p:stCondLst>
                                        </p:cTn>
                                        <p:tgtEl>
                                          <p:spTgt spid="17">
                                            <p:txEl>
                                              <p:pRg st="8" end="8"/>
                                            </p:txEl>
                                          </p:spTgt>
                                        </p:tgtEl>
                                        <p:attrNameLst>
                                          <p:attrName>style.visibility</p:attrName>
                                        </p:attrNameLst>
                                      </p:cBhvr>
                                      <p:to>
                                        <p:strVal val="visible"/>
                                      </p:to>
                                    </p:set>
                                    <p:animEffect transition="in" filter="fade">
                                      <p:cBhvr>
                                        <p:cTn id="33" dur="2000"/>
                                        <p:tgtEl>
                                          <p:spTgt spid="1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uiExpand="1" build="p"/>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Arrow 2"/>
          <p:cNvSpPr/>
          <p:nvPr/>
        </p:nvSpPr>
        <p:spPr>
          <a:xfrm rot="5400000">
            <a:off x="7338848" y="797070"/>
            <a:ext cx="404675" cy="735843"/>
          </a:xfrm>
          <a:prstGeom prst="rightArrow">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 name="Rounded Rectangle 3"/>
          <p:cNvSpPr/>
          <p:nvPr/>
        </p:nvSpPr>
        <p:spPr>
          <a:xfrm>
            <a:off x="4087795" y="297462"/>
            <a:ext cx="7403927" cy="665190"/>
          </a:xfrm>
          <a:prstGeom prst="roundRect">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Lập</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tài</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khoản</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Zalo</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tạo</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Group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lớp</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Add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viên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vào</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lớp</a:t>
            </a:r>
            <a:endParaRPr lang="en-US"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5" name="Rounded Rectangle 4"/>
          <p:cNvSpPr/>
          <p:nvPr/>
        </p:nvSpPr>
        <p:spPr>
          <a:xfrm>
            <a:off x="4087795" y="1407606"/>
            <a:ext cx="7396280" cy="926410"/>
          </a:xfrm>
          <a:prstGeom prst="roundRect">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Xây</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dựng</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các</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bài</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giảng</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online, video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chia </a:t>
            </a:r>
            <a:r>
              <a:rPr lang="en-US" b="1" smtClean="0">
                <a:solidFill>
                  <a:schemeClr val="tx1"/>
                </a:solidFill>
                <a:latin typeface="Tahoma" panose="020B0604030504040204" pitchFamily="34" charset="0"/>
                <a:ea typeface="Tahoma" panose="020B0604030504040204" pitchFamily="34" charset="0"/>
                <a:cs typeface="Tahoma" panose="020B0604030504040204" pitchFamily="34" charset="0"/>
              </a:rPr>
              <a:t>sẻ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tài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liệu</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lên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Group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lớp</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endParaRPr lang="en-US"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 name="Rounded Rectangle 5"/>
          <p:cNvSpPr/>
          <p:nvPr/>
        </p:nvSpPr>
        <p:spPr>
          <a:xfrm>
            <a:off x="4095443" y="2683841"/>
            <a:ext cx="7396280" cy="967715"/>
          </a:xfrm>
          <a:prstGeom prst="roundRect">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Đặt</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ra</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các</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câu</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hỏi</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định</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hướng</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bài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trên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Group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lớp</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Giao</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nhiệm</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vụ</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tập</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smtClean="0">
                <a:solidFill>
                  <a:schemeClr val="tx1"/>
                </a:solidFill>
                <a:latin typeface="Tahoma" panose="020B0604030504040204" pitchFamily="34" charset="0"/>
                <a:ea typeface="Tahoma" panose="020B0604030504040204" pitchFamily="34" charset="0"/>
                <a:cs typeface="Tahoma" panose="020B0604030504040204" pitchFamily="34" charset="0"/>
              </a:rPr>
              <a:t>cho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thời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gian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hoàn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thành</a:t>
            </a:r>
            <a:endParaRPr lang="en-US"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7" name="Rounded Rectangle 6"/>
          <p:cNvSpPr/>
          <p:nvPr/>
        </p:nvSpPr>
        <p:spPr>
          <a:xfrm>
            <a:off x="4087795" y="4074057"/>
            <a:ext cx="7403928" cy="1178079"/>
          </a:xfrm>
          <a:prstGeom prst="roundRect">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Kiểm</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tra</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mức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độ</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hoàn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thành</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công</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việc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viên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từ</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đó</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đánh</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giá</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mức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độ</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hiểu</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bài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người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nhằm</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đưa</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ra</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smtClean="0">
                <a:solidFill>
                  <a:srgbClr val="0000FF"/>
                </a:solidFill>
                <a:latin typeface="Tahoma" panose="020B0604030504040204" pitchFamily="34" charset="0"/>
                <a:ea typeface="Tahoma" panose="020B0604030504040204" pitchFamily="34" charset="0"/>
                <a:cs typeface="Tahoma" panose="020B0604030504040204" pitchFamily="34" charset="0"/>
              </a:rPr>
              <a:t>phương pháp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giải</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đáp</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trên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lớp</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smtClean="0">
                <a:solidFill>
                  <a:schemeClr val="tx1"/>
                </a:solidFill>
                <a:latin typeface="Tahoma" panose="020B0604030504040204" pitchFamily="34" charset="0"/>
                <a:ea typeface="Tahoma" panose="020B0604030504040204" pitchFamily="34" charset="0"/>
                <a:cs typeface="Tahoma" panose="020B0604030504040204" pitchFamily="34" charset="0"/>
              </a:rPr>
              <a:t>phù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hợp</a:t>
            </a:r>
            <a:endParaRPr lang="en-US"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8" name="Rounded Rectangle 7"/>
          <p:cNvSpPr/>
          <p:nvPr/>
        </p:nvSpPr>
        <p:spPr>
          <a:xfrm>
            <a:off x="4095443" y="5655784"/>
            <a:ext cx="7396280" cy="1022603"/>
          </a:xfrm>
          <a:prstGeom prst="roundRect">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Giảng</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dạy</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trên</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rgbClr val="0000FF"/>
                </a:solidFill>
                <a:latin typeface="Tahoma" panose="020B0604030504040204" pitchFamily="34" charset="0"/>
                <a:ea typeface="Tahoma" panose="020B0604030504040204" pitchFamily="34" charset="0"/>
                <a:cs typeface="Tahoma" panose="020B0604030504040204" pitchFamily="34" charset="0"/>
              </a:rPr>
              <a:t>lớp</a:t>
            </a:r>
            <a:r>
              <a:rPr lang="en-US" b="1">
                <a:solidFill>
                  <a:srgbClr val="0000FF"/>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trao</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đổi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với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viên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giải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đáp</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thắc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mắc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người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học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về</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nội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dung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bài</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giảng</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cũng</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như</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ứng</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dụng</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thực</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b="1" err="1">
                <a:solidFill>
                  <a:schemeClr val="tx1"/>
                </a:solidFill>
                <a:latin typeface="Tahoma" panose="020B0604030504040204" pitchFamily="34" charset="0"/>
                <a:ea typeface="Tahoma" panose="020B0604030504040204" pitchFamily="34" charset="0"/>
                <a:cs typeface="Tahoma" panose="020B0604030504040204" pitchFamily="34" charset="0"/>
              </a:rPr>
              <a:t>tiễn</a:t>
            </a:r>
            <a:r>
              <a:rPr lang="en-US" b="1">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9" name="Right Arrow 8"/>
          <p:cNvSpPr/>
          <p:nvPr/>
        </p:nvSpPr>
        <p:spPr>
          <a:xfrm rot="5400000">
            <a:off x="7366273" y="2141007"/>
            <a:ext cx="349825" cy="735843"/>
          </a:xfrm>
          <a:prstGeom prst="rightArrow">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2" name="Right Arrow 11"/>
          <p:cNvSpPr/>
          <p:nvPr/>
        </p:nvSpPr>
        <p:spPr>
          <a:xfrm rot="5400000">
            <a:off x="7347853" y="5094531"/>
            <a:ext cx="386665" cy="735843"/>
          </a:xfrm>
          <a:prstGeom prst="rightArrow">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3" name="Right Arrow 12"/>
          <p:cNvSpPr/>
          <p:nvPr/>
        </p:nvSpPr>
        <p:spPr>
          <a:xfrm rot="5400000">
            <a:off x="7329935" y="3494886"/>
            <a:ext cx="422499" cy="735843"/>
          </a:xfrm>
          <a:prstGeom prst="rightArrow">
            <a:avLst/>
          </a:prstGeom>
          <a:solidFill>
            <a:schemeClr val="accent2">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4" name="TextBox 13"/>
          <p:cNvSpPr txBox="1"/>
          <p:nvPr/>
        </p:nvSpPr>
        <p:spPr>
          <a:xfrm>
            <a:off x="1301541" y="1493086"/>
            <a:ext cx="2603888" cy="3970318"/>
          </a:xfrm>
          <a:prstGeom prst="rect">
            <a:avLst/>
          </a:prstGeom>
          <a:noFill/>
        </p:spPr>
        <p:txBody>
          <a:bodyPr wrap="square" rtlCol="0">
            <a:spAutoFit/>
          </a:bodyPr>
          <a:lstStyle/>
          <a:p>
            <a:pPr algn="ctr">
              <a:lnSpc>
                <a:spcPct val="150000"/>
              </a:lnSpc>
            </a:pP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TIẾN TRÌNH THỰC HIỆN LỚP HỌC ĐẢO NGƯỢC VỚI SỰ HỔ TRỢ CỦA PHẦN MỀM ZALO</a:t>
            </a:r>
          </a:p>
        </p:txBody>
      </p:sp>
    </p:spTree>
    <p:extLst>
      <p:ext uri="{BB962C8B-B14F-4D97-AF65-F5344CB8AC3E}">
        <p14:creationId xmlns:p14="http://schemas.microsoft.com/office/powerpoint/2010/main" val="3862293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1000"/>
                                        <p:tgtEl>
                                          <p:spTgt spid="3"/>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1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up)">
                                      <p:cBhvr>
                                        <p:cTn id="26" dur="1000"/>
                                        <p:tgtEl>
                                          <p:spTgt spid="9"/>
                                        </p:tgtEl>
                                      </p:cBhvr>
                                    </p:animEffect>
                                  </p:childTnLst>
                                </p:cTn>
                              </p:par>
                            </p:childTnLst>
                          </p:cTn>
                        </p:par>
                        <p:par>
                          <p:cTn id="27" fill="hold">
                            <p:stCondLst>
                              <p:cond delay="1000"/>
                            </p:stCondLst>
                            <p:childTnLst>
                              <p:par>
                                <p:cTn id="28" presetID="22" presetClass="entr" presetSubtype="1"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up)">
                                      <p:cBhvr>
                                        <p:cTn id="30" dur="1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up)">
                                      <p:cBhvr>
                                        <p:cTn id="35" dur="1000"/>
                                        <p:tgtEl>
                                          <p:spTgt spid="13"/>
                                        </p:tgtEl>
                                      </p:cBhvr>
                                    </p:animEffect>
                                  </p:childTnLst>
                                </p:cTn>
                              </p:par>
                            </p:childTnLst>
                          </p:cTn>
                        </p:par>
                        <p:par>
                          <p:cTn id="36" fill="hold">
                            <p:stCondLst>
                              <p:cond delay="1000"/>
                            </p:stCondLst>
                            <p:childTnLst>
                              <p:par>
                                <p:cTn id="37" presetID="22" presetClass="entr" presetSubtype="1"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10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1000"/>
                                        <p:tgtEl>
                                          <p:spTgt spid="12"/>
                                        </p:tgtEl>
                                      </p:cBhvr>
                                    </p:animEffect>
                                  </p:childTnLst>
                                </p:cTn>
                              </p:par>
                            </p:childTnLst>
                          </p:cTn>
                        </p:par>
                        <p:par>
                          <p:cTn id="45" fill="hold">
                            <p:stCondLst>
                              <p:cond delay="1000"/>
                            </p:stCondLst>
                            <p:childTnLst>
                              <p:par>
                                <p:cTn id="46" presetID="22"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up)">
                                      <p:cBhvr>
                                        <p:cTn id="4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2" grpId="0" animBg="1"/>
      <p:bldP spid="13" grpId="0" animBg="1"/>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5" name="Table 14"/>
          <p:cNvGraphicFramePr>
            <a:graphicFrameLocks noGrp="1"/>
          </p:cNvGraphicFramePr>
          <p:nvPr>
            <p:extLst>
              <p:ext uri="{D42A27DB-BD31-4B8C-83A1-F6EECF244321}">
                <p14:modId xmlns:p14="http://schemas.microsoft.com/office/powerpoint/2010/main" val="1437632976"/>
              </p:ext>
            </p:extLst>
          </p:nvPr>
        </p:nvGraphicFramePr>
        <p:xfrm>
          <a:off x="1734796" y="758408"/>
          <a:ext cx="9887485" cy="6219128"/>
        </p:xfrm>
        <a:graphic>
          <a:graphicData uri="http://schemas.openxmlformats.org/drawingml/2006/table">
            <a:tbl>
              <a:tblPr firstRow="1" firstCol="1" lastRow="1" lastCol="1" bandRow="1" bandCol="1"/>
              <a:tblGrid>
                <a:gridCol w="689175">
                  <a:extLst>
                    <a:ext uri="{9D8B030D-6E8A-4147-A177-3AD203B41FA5}">
                      <a16:colId xmlns:a16="http://schemas.microsoft.com/office/drawing/2014/main" xmlns="" val="20000"/>
                    </a:ext>
                  </a:extLst>
                </a:gridCol>
                <a:gridCol w="3293157">
                  <a:extLst>
                    <a:ext uri="{9D8B030D-6E8A-4147-A177-3AD203B41FA5}">
                      <a16:colId xmlns:a16="http://schemas.microsoft.com/office/drawing/2014/main" xmlns="" val="20001"/>
                    </a:ext>
                  </a:extLst>
                </a:gridCol>
                <a:gridCol w="2487819">
                  <a:extLst>
                    <a:ext uri="{9D8B030D-6E8A-4147-A177-3AD203B41FA5}">
                      <a16:colId xmlns:a16="http://schemas.microsoft.com/office/drawing/2014/main" xmlns="" val="20002"/>
                    </a:ext>
                  </a:extLst>
                </a:gridCol>
                <a:gridCol w="3417334">
                  <a:extLst>
                    <a:ext uri="{9D8B030D-6E8A-4147-A177-3AD203B41FA5}">
                      <a16:colId xmlns:a16="http://schemas.microsoft.com/office/drawing/2014/main" xmlns="" val="20003"/>
                    </a:ext>
                  </a:extLst>
                </a:gridCol>
              </a:tblGrid>
              <a:tr h="253950">
                <a:tc rowSpan="2">
                  <a:txBody>
                    <a:bodyPr/>
                    <a:lstStyle/>
                    <a:p>
                      <a:pPr algn="ctr">
                        <a:lnSpc>
                          <a:spcPct val="107000"/>
                        </a:lnSpc>
                        <a:spcAft>
                          <a:spcPts val="800"/>
                        </a:spcAft>
                      </a:pPr>
                      <a:r>
                        <a:rPr lang="de-DE" sz="1800" b="1">
                          <a:solidFill>
                            <a:srgbClr val="984806"/>
                          </a:solidFill>
                          <a:effectLst/>
                          <a:latin typeface="Tahoma" panose="020B0604030504040204" pitchFamily="34" charset="0"/>
                          <a:ea typeface="Tahoma" panose="020B0604030504040204" pitchFamily="34" charset="0"/>
                          <a:cs typeface="Tahoma" panose="020B0604030504040204" pitchFamily="34" charset="0"/>
                        </a:rPr>
                        <a:t>TT</a:t>
                      </a:r>
                      <a:endParaRPr lang="en-US" sz="1800" b="1">
                        <a:effectLst/>
                        <a:latin typeface="Tahoma" panose="020B0604030504040204" pitchFamily="34" charset="0"/>
                        <a:ea typeface="Tahoma" panose="020B0604030504040204" pitchFamily="34" charset="0"/>
                        <a:cs typeface="Tahoma" panose="020B0604030504040204" pitchFamily="34" charset="0"/>
                      </a:endParaRPr>
                    </a:p>
                  </a:txBody>
                  <a:tcPr marL="38767" marR="38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rowSpan="2">
                  <a:txBody>
                    <a:bodyPr/>
                    <a:lstStyle/>
                    <a:p>
                      <a:pPr algn="ctr">
                        <a:lnSpc>
                          <a:spcPct val="107000"/>
                        </a:lnSpc>
                        <a:spcAft>
                          <a:spcPts val="800"/>
                        </a:spcAft>
                      </a:pPr>
                      <a:r>
                        <a:rPr lang="de-DE" sz="1800" b="1">
                          <a:solidFill>
                            <a:srgbClr val="984806"/>
                          </a:solidFill>
                          <a:effectLst/>
                          <a:latin typeface="Tahoma" panose="020B0604030504040204" pitchFamily="34" charset="0"/>
                          <a:ea typeface="Tahoma" panose="020B0604030504040204" pitchFamily="34" charset="0"/>
                          <a:cs typeface="Tahoma" panose="020B0604030504040204" pitchFamily="34" charset="0"/>
                        </a:rPr>
                        <a:t>Nội dung</a:t>
                      </a:r>
                      <a:endParaRPr lang="en-US" sz="1800" b="1">
                        <a:effectLst/>
                        <a:latin typeface="Tahoma" panose="020B0604030504040204" pitchFamily="34" charset="0"/>
                        <a:ea typeface="Tahoma" panose="020B0604030504040204" pitchFamily="34" charset="0"/>
                        <a:cs typeface="Tahoma" panose="020B0604030504040204" pitchFamily="34" charset="0"/>
                      </a:endParaRPr>
                    </a:p>
                  </a:txBody>
                  <a:tcPr marL="38767" marR="38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gridSpan="2">
                  <a:txBody>
                    <a:bodyPr/>
                    <a:lstStyle/>
                    <a:p>
                      <a:pPr algn="ctr">
                        <a:lnSpc>
                          <a:spcPct val="107000"/>
                        </a:lnSpc>
                        <a:spcAft>
                          <a:spcPts val="800"/>
                        </a:spcAft>
                      </a:pPr>
                      <a:r>
                        <a:rPr lang="fr-FR" sz="1800" b="1" err="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Hoạt</a:t>
                      </a:r>
                      <a:r>
                        <a:rPr lang="fr-FR"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 </a:t>
                      </a:r>
                      <a:r>
                        <a:rPr lang="fr-FR" sz="1800" b="1" err="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động</a:t>
                      </a:r>
                      <a:r>
                        <a:rPr lang="fr-FR"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 </a:t>
                      </a:r>
                      <a:r>
                        <a:rPr lang="fr-FR" sz="1800" b="1" err="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dạy</a:t>
                      </a:r>
                      <a:r>
                        <a:rPr lang="fr-FR"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 </a:t>
                      </a:r>
                      <a:r>
                        <a:rPr lang="fr-FR" sz="1800" b="1" err="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học</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38767" marR="38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hMerge="1">
                  <a:txBody>
                    <a:bodyPr/>
                    <a:lstStyle/>
                    <a:p>
                      <a:endParaRPr lang="en-US"/>
                    </a:p>
                  </a:txBody>
                  <a:tcPr/>
                </a:tc>
                <a:extLst>
                  <a:ext uri="{0D108BD9-81ED-4DB2-BD59-A6C34878D82A}">
                    <a16:rowId xmlns:a16="http://schemas.microsoft.com/office/drawing/2014/main" xmlns="" val="10000"/>
                  </a:ext>
                </a:extLst>
              </a:tr>
              <a:tr h="605634">
                <a:tc vMerge="1">
                  <a:txBody>
                    <a:bodyPr/>
                    <a:lstStyle/>
                    <a:p>
                      <a:endParaRPr lang="en-US"/>
                    </a:p>
                  </a:txBody>
                  <a:tcPr/>
                </a:tc>
                <a:tc vMerge="1">
                  <a:txBody>
                    <a:bodyPr/>
                    <a:lstStyle/>
                    <a:p>
                      <a:endParaRPr lang="en-US"/>
                    </a:p>
                  </a:txBody>
                  <a:tcPr/>
                </a:tc>
                <a:tc>
                  <a:txBody>
                    <a:bodyPr/>
                    <a:lstStyle/>
                    <a:p>
                      <a:pPr algn="ctr">
                        <a:lnSpc>
                          <a:spcPct val="107000"/>
                        </a:lnSpc>
                        <a:spcAft>
                          <a:spcPts val="800"/>
                        </a:spcAft>
                      </a:pPr>
                      <a:r>
                        <a:rPr lang="de-DE" sz="1800" b="1">
                          <a:solidFill>
                            <a:srgbClr val="984806"/>
                          </a:solidFill>
                          <a:effectLst/>
                          <a:latin typeface="Tahoma" panose="020B0604030504040204" pitchFamily="34" charset="0"/>
                          <a:ea typeface="Tahoma" panose="020B0604030504040204" pitchFamily="34" charset="0"/>
                          <a:cs typeface="Tahoma" panose="020B0604030504040204" pitchFamily="34" charset="0"/>
                        </a:rPr>
                        <a:t>Hoạt động </a:t>
                      </a:r>
                      <a:endParaRPr lang="en-US" sz="1800" b="1">
                        <a:effectLst/>
                        <a:latin typeface="Tahoma" panose="020B0604030504040204" pitchFamily="34" charset="0"/>
                        <a:ea typeface="Tahoma" panose="020B0604030504040204" pitchFamily="34" charset="0"/>
                        <a:cs typeface="Tahoma" panose="020B0604030504040204" pitchFamily="34" charset="0"/>
                      </a:endParaRPr>
                    </a:p>
                    <a:p>
                      <a:pPr algn="ctr">
                        <a:lnSpc>
                          <a:spcPct val="107000"/>
                        </a:lnSpc>
                        <a:spcAft>
                          <a:spcPts val="800"/>
                        </a:spcAft>
                      </a:pPr>
                      <a:r>
                        <a:rPr lang="de-DE" sz="1800" b="1">
                          <a:solidFill>
                            <a:srgbClr val="984806"/>
                          </a:solidFill>
                          <a:effectLst/>
                          <a:latin typeface="Tahoma" panose="020B0604030504040204" pitchFamily="34" charset="0"/>
                          <a:ea typeface="Tahoma" panose="020B0604030504040204" pitchFamily="34" charset="0"/>
                          <a:cs typeface="Tahoma" panose="020B0604030504040204" pitchFamily="34" charset="0"/>
                        </a:rPr>
                        <a:t>của giáo viên</a:t>
                      </a:r>
                      <a:endParaRPr lang="en-US" sz="1800" b="1">
                        <a:effectLst/>
                        <a:latin typeface="Tahoma" panose="020B0604030504040204" pitchFamily="34" charset="0"/>
                        <a:ea typeface="Tahoma" panose="020B0604030504040204" pitchFamily="34" charset="0"/>
                        <a:cs typeface="Tahoma" panose="020B0604030504040204" pitchFamily="34" charset="0"/>
                      </a:endParaRPr>
                    </a:p>
                  </a:txBody>
                  <a:tcPr marL="38767" marR="38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a:txBody>
                    <a:bodyPr/>
                    <a:lstStyle/>
                    <a:p>
                      <a:pPr algn="ctr">
                        <a:lnSpc>
                          <a:spcPct val="107000"/>
                        </a:lnSpc>
                        <a:spcAft>
                          <a:spcPts val="800"/>
                        </a:spcAft>
                      </a:pPr>
                      <a:r>
                        <a:rPr lang="de-DE" sz="1800" b="1">
                          <a:solidFill>
                            <a:srgbClr val="984806"/>
                          </a:solidFill>
                          <a:effectLst/>
                          <a:latin typeface="Tahoma" panose="020B0604030504040204" pitchFamily="34" charset="0"/>
                          <a:ea typeface="Tahoma" panose="020B0604030504040204" pitchFamily="34" charset="0"/>
                          <a:cs typeface="Tahoma" panose="020B0604030504040204" pitchFamily="34" charset="0"/>
                        </a:rPr>
                        <a:t>Hoạt động </a:t>
                      </a:r>
                      <a:endParaRPr lang="en-US" sz="1800" b="1">
                        <a:effectLst/>
                        <a:latin typeface="Tahoma" panose="020B0604030504040204" pitchFamily="34" charset="0"/>
                        <a:ea typeface="Tahoma" panose="020B0604030504040204" pitchFamily="34" charset="0"/>
                        <a:cs typeface="Tahoma" panose="020B0604030504040204" pitchFamily="34" charset="0"/>
                      </a:endParaRPr>
                    </a:p>
                    <a:p>
                      <a:pPr algn="ctr">
                        <a:lnSpc>
                          <a:spcPct val="107000"/>
                        </a:lnSpc>
                        <a:spcAft>
                          <a:spcPts val="800"/>
                        </a:spcAft>
                      </a:pPr>
                      <a:r>
                        <a:rPr lang="de-DE" sz="1800" b="1">
                          <a:solidFill>
                            <a:srgbClr val="984806"/>
                          </a:solidFill>
                          <a:effectLst/>
                          <a:latin typeface="Tahoma" panose="020B0604030504040204" pitchFamily="34" charset="0"/>
                          <a:ea typeface="Tahoma" panose="020B0604030504040204" pitchFamily="34" charset="0"/>
                          <a:cs typeface="Tahoma" panose="020B0604030504040204" pitchFamily="34" charset="0"/>
                        </a:rPr>
                        <a:t>của học sinh</a:t>
                      </a:r>
                      <a:endParaRPr lang="en-US" sz="1800" b="1">
                        <a:effectLst/>
                        <a:latin typeface="Tahoma" panose="020B0604030504040204" pitchFamily="34" charset="0"/>
                        <a:ea typeface="Tahoma" panose="020B0604030504040204" pitchFamily="34" charset="0"/>
                        <a:cs typeface="Tahoma" panose="020B0604030504040204" pitchFamily="34" charset="0"/>
                      </a:endParaRPr>
                    </a:p>
                  </a:txBody>
                  <a:tcPr marL="38767" marR="38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extLst>
                  <a:ext uri="{0D108BD9-81ED-4DB2-BD59-A6C34878D82A}">
                    <a16:rowId xmlns:a16="http://schemas.microsoft.com/office/drawing/2014/main" xmlns="" val="10001"/>
                  </a:ext>
                </a:extLst>
              </a:tr>
              <a:tr h="4466614">
                <a:tc>
                  <a:txBody>
                    <a:bodyPr/>
                    <a:lstStyle/>
                    <a:p>
                      <a:pPr algn="ctr">
                        <a:lnSpc>
                          <a:spcPct val="107000"/>
                        </a:lnSpc>
                        <a:spcAft>
                          <a:spcPts val="800"/>
                        </a:spcAft>
                      </a:pPr>
                      <a:r>
                        <a:rPr lang="de-DE" sz="1800">
                          <a:solidFill>
                            <a:srgbClr val="0000CC"/>
                          </a:solidFill>
                          <a:effectLst/>
                          <a:latin typeface="Tahoma" panose="020B0604030504040204" pitchFamily="34" charset="0"/>
                          <a:ea typeface="Tahoma" panose="020B0604030504040204" pitchFamily="34" charset="0"/>
                          <a:cs typeface="Tahoma" panose="020B0604030504040204" pitchFamily="34" charset="0"/>
                        </a:rPr>
                        <a:t>1</a:t>
                      </a:r>
                      <a:endParaRPr lang="en-US" sz="1800">
                        <a:effectLst/>
                        <a:latin typeface="Tahoma" panose="020B0604030504040204" pitchFamily="34" charset="0"/>
                        <a:ea typeface="Tahoma" panose="020B0604030504040204" pitchFamily="34" charset="0"/>
                        <a:cs typeface="Tahoma" panose="020B0604030504040204" pitchFamily="34" charset="0"/>
                      </a:endParaRPr>
                    </a:p>
                  </a:txBody>
                  <a:tcPr marL="38767" marR="38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de-DE" sz="1800" u="sng">
                          <a:solidFill>
                            <a:srgbClr val="0000CC"/>
                          </a:solidFill>
                          <a:effectLst/>
                          <a:latin typeface="Tahoma" panose="020B0604030504040204" pitchFamily="34" charset="0"/>
                          <a:ea typeface="Tahoma" panose="020B0604030504040204" pitchFamily="34" charset="0"/>
                          <a:cs typeface="Tahoma" panose="020B0604030504040204" pitchFamily="34" charset="0"/>
                        </a:rPr>
                        <a:t>Hoạt động tại nhà</a:t>
                      </a:r>
                      <a:endParaRPr lang="en-US" sz="1800">
                        <a:effectLst/>
                        <a:latin typeface="Tahoma" panose="020B0604030504040204" pitchFamily="34" charset="0"/>
                        <a:ea typeface="Tahoma" panose="020B0604030504040204" pitchFamily="34" charset="0"/>
                        <a:cs typeface="Tahoma" panose="020B0604030504040204" pitchFamily="34" charset="0"/>
                      </a:endParaRPr>
                    </a:p>
                    <a:p>
                      <a:pPr marL="342900" lvl="0" indent="-342900" algn="just">
                        <a:lnSpc>
                          <a:spcPct val="115000"/>
                        </a:lnSpc>
                        <a:spcAft>
                          <a:spcPts val="0"/>
                        </a:spcAft>
                        <a:buFont typeface="Wingdings" panose="05000000000000000000" pitchFamily="2" charset="2"/>
                        <a:buChar char=""/>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Giáo viên đăng </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file </a:t>
                      </a: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bài giảng, tài liệu tham khảo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link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youtube</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về</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cấu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tạo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và</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nguyên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lý</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hoạt</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động</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của</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máy</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điện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không</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đồng</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bộ</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ba</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pha</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a:t>
                      </a: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lên group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Zalo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lớp</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học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p>
                      <a:pPr marL="0" lvl="0" indent="0" algn="just">
                        <a:lnSpc>
                          <a:spcPct val="115000"/>
                        </a:lnSpc>
                        <a:spcAft>
                          <a:spcPts val="0"/>
                        </a:spcAft>
                        <a:buFont typeface="Wingdings" panose="05000000000000000000" pitchFamily="2" charset="2"/>
                        <a:buNone/>
                      </a:pPr>
                      <a:endParaRPr lang="en-US" sz="1800">
                        <a:effectLst/>
                        <a:latin typeface="Tahoma" panose="020B0604030504040204" pitchFamily="34" charset="0"/>
                        <a:ea typeface="Tahoma" panose="020B0604030504040204" pitchFamily="34" charset="0"/>
                        <a:cs typeface="Tahoma" panose="020B0604030504040204" pitchFamily="34" charset="0"/>
                      </a:endParaRPr>
                    </a:p>
                    <a:p>
                      <a:pPr marL="342900" lvl="0" indent="-342900" algn="just">
                        <a:lnSpc>
                          <a:spcPct val="115000"/>
                        </a:lnSpc>
                        <a:spcAft>
                          <a:spcPts val="1000"/>
                        </a:spcAft>
                        <a:buFont typeface="Wingdings" panose="05000000000000000000" pitchFamily="2" charset="2"/>
                        <a:buChar char=""/>
                      </a:pP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Giáo viên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gửi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một</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số</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câu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trắc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nghiệm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đơn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giản</a:t>
                      </a: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về bài học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mới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để</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xác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định</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mức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độ</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hiểu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bài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của</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học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sinh</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vi-VN" sz="1800">
                          <a:solidFill>
                            <a:srgbClr val="000000"/>
                          </a:solidFill>
                          <a:effectLst/>
                          <a:latin typeface="Tahoma" panose="020B0604030504040204" pitchFamily="34" charset="0"/>
                          <a:ea typeface="Tahoma" panose="020B0604030504040204" pitchFamily="34" charset="0"/>
                          <a:cs typeface="Tahoma" panose="020B0604030504040204" pitchFamily="34" charset="0"/>
                        </a:rPr>
                        <a:t> sau khi xem xong bài giảng và đọc tài liệu tham khảo.</a:t>
                      </a:r>
                      <a:r>
                        <a:rPr lang="vi-VN" sz="1800">
                          <a:effectLst/>
                          <a:latin typeface="Tahoma" panose="020B0604030504040204" pitchFamily="34" charset="0"/>
                          <a:ea typeface="Tahoma" panose="020B0604030504040204" pitchFamily="34" charset="0"/>
                          <a:cs typeface="Tahoma" panose="020B0604030504040204" pitchFamily="34" charset="0"/>
                        </a:rPr>
                        <a:t> </a:t>
                      </a:r>
                      <a:endParaRPr lang="en-US" sz="1800">
                        <a:effectLst/>
                        <a:latin typeface="Tahoma" panose="020B0604030504040204" pitchFamily="34" charset="0"/>
                        <a:ea typeface="Tahoma" panose="020B0604030504040204" pitchFamily="34" charset="0"/>
                        <a:cs typeface="Tahoma" panose="020B0604030504040204" pitchFamily="34" charset="0"/>
                      </a:endParaRPr>
                    </a:p>
                  </a:txBody>
                  <a:tcPr marL="38767" marR="38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1800">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07000"/>
                        </a:lnSpc>
                        <a:spcAft>
                          <a:spcPts val="800"/>
                        </a:spcAft>
                        <a:buFont typeface="Wingdings" panose="05000000000000000000" pitchFamily="2" charset="2"/>
                        <a:buChar char="ü"/>
                      </a:pP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Giáo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viên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soạn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file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bài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giảng</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bằng</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PowerPoint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và</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xuất</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ra</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file </a:t>
                      </a:r>
                      <a:r>
                        <a:rPr lang="en-US" sz="18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PDF</a:t>
                      </a:r>
                    </a:p>
                    <a:p>
                      <a:pPr marL="285750" indent="-285750" algn="just">
                        <a:lnSpc>
                          <a:spcPct val="107000"/>
                        </a:lnSpc>
                        <a:spcAft>
                          <a:spcPts val="800"/>
                        </a:spcAft>
                        <a:buFont typeface="Wingdings" panose="05000000000000000000" pitchFamily="2" charset="2"/>
                        <a:buChar char="ü"/>
                      </a:pPr>
                      <a:endParaRPr lang="en-US" sz="1800">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07000"/>
                        </a:lnSpc>
                        <a:spcAft>
                          <a:spcPts val="800"/>
                        </a:spcAft>
                        <a:buFont typeface="Wingdings" panose="05000000000000000000" pitchFamily="2" charset="2"/>
                        <a:buChar char="ü"/>
                      </a:pP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Gửi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file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bài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giảng</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tài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liệu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tham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khảo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link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youtube</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lên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group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Zalo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lớp</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học</a:t>
                      </a:r>
                      <a:endParaRPr lang="en-US" sz="1800">
                        <a:effectLst/>
                        <a:latin typeface="Tahoma" panose="020B0604030504040204" pitchFamily="34" charset="0"/>
                        <a:ea typeface="Tahoma" panose="020B0604030504040204" pitchFamily="34" charset="0"/>
                        <a:cs typeface="Tahoma" panose="020B0604030504040204" pitchFamily="34" charset="0"/>
                      </a:endParaRPr>
                    </a:p>
                    <a:p>
                      <a:pPr marL="0" indent="0" algn="just">
                        <a:lnSpc>
                          <a:spcPct val="107000"/>
                        </a:lnSpc>
                        <a:spcAft>
                          <a:spcPts val="800"/>
                        </a:spcAft>
                        <a:buFont typeface="Wingdings" panose="05000000000000000000" pitchFamily="2" charset="2"/>
                        <a:buNone/>
                      </a:pPr>
                      <a:endParaRPr lang="en-US" sz="1800">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07000"/>
                        </a:lnSpc>
                        <a:spcAft>
                          <a:spcPts val="800"/>
                        </a:spcAft>
                        <a:buFont typeface="Wingdings" panose="05000000000000000000" pitchFamily="2" charset="2"/>
                        <a:buChar char="ü"/>
                      </a:pP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Giáo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viên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gửi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một</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số</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câu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trắc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nghiệm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đơn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giản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lên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phần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mềm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a:t>
                      </a:r>
                      <a:r>
                        <a:rPr lang="en-US" sz="1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800"/>
                        </a:spcAft>
                      </a:pP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r>
                      <a:b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br>
                      <a:endParaRPr lang="en-US" sz="1800">
                        <a:effectLst/>
                        <a:latin typeface="Tahoma" panose="020B0604030504040204" pitchFamily="34" charset="0"/>
                        <a:ea typeface="Tahoma" panose="020B0604030504040204" pitchFamily="34" charset="0"/>
                        <a:cs typeface="Tahoma" panose="020B0604030504040204" pitchFamily="34" charset="0"/>
                      </a:endParaRPr>
                    </a:p>
                  </a:txBody>
                  <a:tcPr marL="38767" marR="38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just">
                        <a:lnSpc>
                          <a:spcPct val="107000"/>
                        </a:lnSpc>
                        <a:spcAft>
                          <a:spcPts val="800"/>
                        </a:spcAft>
                        <a:buFont typeface="Wingdings" panose="05000000000000000000" pitchFamily="2" charset="2"/>
                        <a:buNone/>
                      </a:pP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US" sz="1800">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07000"/>
                        </a:lnSpc>
                        <a:spcAft>
                          <a:spcPts val="800"/>
                        </a:spcAft>
                        <a:buFont typeface="Wingdings" panose="05000000000000000000" pitchFamily="2" charset="2"/>
                        <a:buChar char="ü"/>
                      </a:pP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Học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sinh</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xem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bài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giảng</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video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và</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đọc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thêm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tài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liệu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mà</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giáo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viên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chia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sẻ</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a:t>
                      </a:r>
                      <a:endParaRPr lang="en-US" sz="1800">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07000"/>
                        </a:lnSpc>
                        <a:spcAft>
                          <a:spcPts val="800"/>
                        </a:spcAft>
                        <a:buFont typeface="Wingdings" panose="05000000000000000000" pitchFamily="2" charset="2"/>
                        <a:buChar char="ü"/>
                      </a:pP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Các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nhóm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chuẩn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bị</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file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trình</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chiếu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gửi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lên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group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để</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các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bạn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tham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khảo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và</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giáo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viên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góp</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ý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chỉnh</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sửa</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nếu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cần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thiết</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Sau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đó</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chọn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nhóm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sẽ</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được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trình</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bày</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trên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lớp</a:t>
                      </a:r>
                      <a:endParaRPr lang="en-US" sz="1800" smtClean="0">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07000"/>
                        </a:lnSpc>
                        <a:spcAft>
                          <a:spcPts val="800"/>
                        </a:spcAft>
                        <a:buFont typeface="Wingdings" panose="05000000000000000000" pitchFamily="2" charset="2"/>
                        <a:buChar char="ü"/>
                      </a:pPr>
                      <a:endParaRPr lang="en-US" sz="180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07000"/>
                        </a:lnSpc>
                        <a:spcAft>
                          <a:spcPts val="800"/>
                        </a:spcAft>
                        <a:buFont typeface="Wingdings" panose="05000000000000000000" pitchFamily="2" charset="2"/>
                        <a:buChar char="ü"/>
                      </a:pPr>
                      <a:r>
                        <a:rPr lang="en-US" sz="18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Học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sinh</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hoàn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thành</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câu</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hỏi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trắc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nghiệm</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trực</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tiếp</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trên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theo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thời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hạn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và</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nộp</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bài</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cho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giáo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viên</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800" smtClean="0">
                          <a:solidFill>
                            <a:srgbClr val="000000"/>
                          </a:solidFill>
                          <a:effectLst/>
                          <a:latin typeface="Tahoma" panose="020B0604030504040204" pitchFamily="34" charset="0"/>
                          <a:ea typeface="Tahoma" panose="020B0604030504040204" pitchFamily="34" charset="0"/>
                          <a:cs typeface="Tahoma" panose="020B0604030504040204" pitchFamily="34" charset="0"/>
                        </a:rPr>
                        <a:t>qua </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group </a:t>
                      </a:r>
                      <a:r>
                        <a:rPr lang="en-US" sz="1800" err="1">
                          <a:solidFill>
                            <a:srgbClr val="000000"/>
                          </a:solidFill>
                          <a:effectLst/>
                          <a:latin typeface="Tahoma" panose="020B0604030504040204" pitchFamily="34" charset="0"/>
                          <a:ea typeface="Tahoma" panose="020B0604030504040204" pitchFamily="34" charset="0"/>
                          <a:cs typeface="Tahoma" panose="020B0604030504040204" pitchFamily="34" charset="0"/>
                        </a:rPr>
                        <a:t>Zalo</a:t>
                      </a:r>
                      <a:r>
                        <a:rPr lang="en-US" sz="1800">
                          <a:solidFill>
                            <a:srgbClr val="000000"/>
                          </a:solidFill>
                          <a:effectLst/>
                          <a:latin typeface="Tahoma" panose="020B0604030504040204" pitchFamily="34" charset="0"/>
                          <a:ea typeface="Tahoma" panose="020B0604030504040204" pitchFamily="34" charset="0"/>
                          <a:cs typeface="Tahoma" panose="020B0604030504040204" pitchFamily="34" charset="0"/>
                        </a:rPr>
                        <a:t>.</a:t>
                      </a:r>
                      <a:endParaRPr lang="en-US" sz="1800">
                        <a:effectLst/>
                        <a:latin typeface="Tahoma" panose="020B0604030504040204" pitchFamily="34" charset="0"/>
                        <a:ea typeface="Tahoma" panose="020B0604030504040204" pitchFamily="34" charset="0"/>
                        <a:cs typeface="Tahoma" panose="020B0604030504040204" pitchFamily="34" charset="0"/>
                      </a:endParaRPr>
                    </a:p>
                  </a:txBody>
                  <a:tcPr marL="38767" marR="38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bl>
          </a:graphicData>
        </a:graphic>
      </p:graphicFrame>
      <p:sp>
        <p:nvSpPr>
          <p:cNvPr id="16" name="TextBox 15"/>
          <p:cNvSpPr txBox="1"/>
          <p:nvPr/>
        </p:nvSpPr>
        <p:spPr>
          <a:xfrm>
            <a:off x="256373" y="140754"/>
            <a:ext cx="10169496" cy="461665"/>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GIÁO ÁN ĐƯỢC THIẾT KẾ THEO MÔ HÌNH LỚP HỌC ĐẢO NGƯỢC</a:t>
            </a:r>
          </a:p>
        </p:txBody>
      </p:sp>
    </p:spTree>
    <p:extLst>
      <p:ext uri="{BB962C8B-B14F-4D97-AF65-F5344CB8AC3E}">
        <p14:creationId xmlns:p14="http://schemas.microsoft.com/office/powerpoint/2010/main" val="41570026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566813947"/>
              </p:ext>
            </p:extLst>
          </p:nvPr>
        </p:nvGraphicFramePr>
        <p:xfrm>
          <a:off x="871670" y="315707"/>
          <a:ext cx="11100988" cy="6366893"/>
        </p:xfrm>
        <a:graphic>
          <a:graphicData uri="http://schemas.openxmlformats.org/drawingml/2006/table">
            <a:tbl>
              <a:tblPr firstRow="1" firstCol="1" lastRow="1" lastCol="1" bandRow="1" bandCol="1"/>
              <a:tblGrid>
                <a:gridCol w="589433">
                  <a:extLst>
                    <a:ext uri="{9D8B030D-6E8A-4147-A177-3AD203B41FA5}">
                      <a16:colId xmlns:a16="http://schemas.microsoft.com/office/drawing/2014/main" xmlns="" val="20000"/>
                    </a:ext>
                  </a:extLst>
                </a:gridCol>
                <a:gridCol w="5157539">
                  <a:extLst>
                    <a:ext uri="{9D8B030D-6E8A-4147-A177-3AD203B41FA5}">
                      <a16:colId xmlns:a16="http://schemas.microsoft.com/office/drawing/2014/main" xmlns="" val="20001"/>
                    </a:ext>
                  </a:extLst>
                </a:gridCol>
                <a:gridCol w="2705687">
                  <a:extLst>
                    <a:ext uri="{9D8B030D-6E8A-4147-A177-3AD203B41FA5}">
                      <a16:colId xmlns:a16="http://schemas.microsoft.com/office/drawing/2014/main" xmlns="" val="20002"/>
                    </a:ext>
                  </a:extLst>
                </a:gridCol>
                <a:gridCol w="2648329">
                  <a:extLst>
                    <a:ext uri="{9D8B030D-6E8A-4147-A177-3AD203B41FA5}">
                      <a16:colId xmlns:a16="http://schemas.microsoft.com/office/drawing/2014/main" xmlns="" val="20003"/>
                    </a:ext>
                  </a:extLst>
                </a:gridCol>
              </a:tblGrid>
              <a:tr h="85795">
                <a:tc rowSpan="2">
                  <a:txBody>
                    <a:bodyPr/>
                    <a:lstStyle/>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TT</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rowSpan="2">
                  <a:txBody>
                    <a:bodyPr/>
                    <a:lstStyle/>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Nội dung</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gridSpan="2">
                  <a:txBody>
                    <a:bodyPr/>
                    <a:lstStyle/>
                    <a:p>
                      <a:pPr algn="ctr">
                        <a:lnSpc>
                          <a:spcPct val="107000"/>
                        </a:lnSpc>
                        <a:spcAft>
                          <a:spcPts val="800"/>
                        </a:spcAft>
                      </a:pPr>
                      <a:r>
                        <a:rPr lang="fr-FR" sz="1800" b="1" err="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Hoạt</a:t>
                      </a:r>
                      <a:r>
                        <a:rPr lang="fr-FR"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 </a:t>
                      </a:r>
                      <a:r>
                        <a:rPr lang="fr-FR" sz="1800" b="1" err="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động</a:t>
                      </a:r>
                      <a:r>
                        <a:rPr lang="fr-FR"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 </a:t>
                      </a:r>
                      <a:r>
                        <a:rPr lang="fr-FR" sz="1800" b="1" err="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dạy</a:t>
                      </a:r>
                      <a:r>
                        <a:rPr lang="fr-FR"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 </a:t>
                      </a:r>
                      <a:r>
                        <a:rPr lang="fr-FR" sz="1800" b="1" err="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học</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hMerge="1">
                  <a:txBody>
                    <a:bodyPr/>
                    <a:lstStyle/>
                    <a:p>
                      <a:endParaRPr lang="en-US"/>
                    </a:p>
                  </a:txBody>
                  <a:tcPr/>
                </a:tc>
                <a:extLst>
                  <a:ext uri="{0D108BD9-81ED-4DB2-BD59-A6C34878D82A}">
                    <a16:rowId xmlns:a16="http://schemas.microsoft.com/office/drawing/2014/main" xmlns="" val="10000"/>
                  </a:ext>
                </a:extLst>
              </a:tr>
              <a:tr h="216130">
                <a:tc vMerge="1">
                  <a:txBody>
                    <a:bodyPr/>
                    <a:lstStyle/>
                    <a:p>
                      <a:endParaRPr lang="en-US"/>
                    </a:p>
                  </a:txBody>
                  <a:tcPr/>
                </a:tc>
                <a:tc vMerge="1">
                  <a:txBody>
                    <a:bodyPr/>
                    <a:lstStyle/>
                    <a:p>
                      <a:endParaRPr lang="en-US"/>
                    </a:p>
                  </a:txBody>
                  <a:tcPr/>
                </a:tc>
                <a:tc>
                  <a:txBody>
                    <a:bodyPr/>
                    <a:lstStyle/>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Hoạt động </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của giáo viên</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a:txBody>
                    <a:bodyPr/>
                    <a:lstStyle/>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Hoạt động </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của học sinh</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extLst>
                  <a:ext uri="{0D108BD9-81ED-4DB2-BD59-A6C34878D82A}">
                    <a16:rowId xmlns:a16="http://schemas.microsoft.com/office/drawing/2014/main" xmlns="" val="10001"/>
                  </a:ext>
                </a:extLst>
              </a:tr>
              <a:tr h="847196">
                <a:tc>
                  <a:txBody>
                    <a:bodyPr/>
                    <a:lstStyle/>
                    <a:p>
                      <a:pPr algn="ctr">
                        <a:lnSpc>
                          <a:spcPct val="107000"/>
                        </a:lnSpc>
                        <a:spcAft>
                          <a:spcPts val="800"/>
                        </a:spcAft>
                      </a:pPr>
                      <a:r>
                        <a:rPr lang="de-DE" sz="1800">
                          <a:solidFill>
                            <a:srgbClr val="0000CC"/>
                          </a:solidFill>
                          <a:effectLst/>
                          <a:latin typeface="Tahoma" panose="020B0604030504040204" pitchFamily="34" charset="0"/>
                          <a:ea typeface="Times New Roman" panose="02020603050405020304" pitchFamily="18" charset="0"/>
                          <a:cs typeface="Times New Roman" panose="02020603050405020304" pitchFamily="18" charset="0"/>
                        </a:rPr>
                        <a:t>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de-DE" sz="1800" u="sng">
                          <a:solidFill>
                            <a:srgbClr val="0000CC"/>
                          </a:solidFill>
                          <a:effectLst/>
                          <a:latin typeface="Tahoma" panose="020B0604030504040204" pitchFamily="34" charset="0"/>
                          <a:ea typeface="Times New Roman" panose="02020603050405020304" pitchFamily="18" charset="0"/>
                          <a:cs typeface="Times New Roman" panose="02020603050405020304" pitchFamily="18" charset="0"/>
                        </a:rPr>
                        <a:t>Dẫn nhập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de-DE" sz="1800">
                          <a:effectLst/>
                          <a:latin typeface="Tahoma" panose="020B0604030504040204" pitchFamily="34" charset="0"/>
                          <a:ea typeface="Calibri" panose="020F0502020204030204" pitchFamily="34" charset="0"/>
                          <a:cs typeface="Times New Roman" panose="02020603050405020304" pitchFamily="18" charset="0"/>
                        </a:rPr>
                        <a:t>Nêu ví dụ về máy bơm nước, quạt thông gió giải nhiệt.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nb-NO" sz="1800">
                          <a:effectLst/>
                          <a:latin typeface="Tahoma" panose="020B060403050404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b-NO" sz="1800">
                          <a:effectLst/>
                          <a:latin typeface="Tahoma" panose="020B0604030504040204" pitchFamily="34" charset="0"/>
                          <a:ea typeface="Calibri" panose="020F0502020204030204" pitchFamily="34" charset="0"/>
                          <a:cs typeface="Times New Roman" panose="02020603050405020304" pitchFamily="18" charset="0"/>
                        </a:rPr>
                        <a:t>Nêu vấn đề, diễn giải, thảo luận.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nb-NO" sz="1800">
                          <a:effectLst/>
                          <a:latin typeface="Tahoma" panose="020B060403050404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Font typeface="Wingdings" panose="05000000000000000000" pitchFamily="2" charset="2"/>
                        <a:buNone/>
                      </a:pPr>
                      <a:r>
                        <a:rPr lang="nb-NO" sz="1800">
                          <a:effectLst/>
                          <a:latin typeface="Tahoma" panose="020B0604030504040204" pitchFamily="34" charset="0"/>
                          <a:ea typeface="Calibri" panose="020F0502020204030204" pitchFamily="34" charset="0"/>
                          <a:cs typeface="Times New Roman" panose="02020603050405020304" pitchFamily="18" charset="0"/>
                        </a:rPr>
                        <a:t>Nghe giảng, trao đổi với giáo viên.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3110758">
                <a:tc>
                  <a:txBody>
                    <a:bodyPr/>
                    <a:lstStyle/>
                    <a:p>
                      <a:pPr algn="ctr">
                        <a:lnSpc>
                          <a:spcPct val="107000"/>
                        </a:lnSpc>
                        <a:spcAft>
                          <a:spcPts val="800"/>
                        </a:spcAft>
                      </a:pPr>
                      <a:r>
                        <a:rPr lang="de-DE" sz="1800">
                          <a:solidFill>
                            <a:srgbClr val="0000CC"/>
                          </a:solidFill>
                          <a:effectLst/>
                          <a:latin typeface="Tahoma" panose="020B0604030504040204" pitchFamily="34" charset="0"/>
                          <a:ea typeface="Times New Roman" panose="02020603050405020304" pitchFamily="18" charset="0"/>
                          <a:cs typeface="Times New Roman" panose="02020603050405020304" pitchFamily="18" charset="0"/>
                        </a:rPr>
                        <a:t>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nb-NO" sz="1800" u="sng">
                          <a:solidFill>
                            <a:srgbClr val="0000CC"/>
                          </a:solidFill>
                          <a:effectLst/>
                          <a:latin typeface="Tahoma" panose="020B0604030504040204" pitchFamily="34" charset="0"/>
                          <a:ea typeface="Times New Roman" panose="02020603050405020304" pitchFamily="18" charset="0"/>
                          <a:cs typeface="Times New Roman" panose="02020603050405020304" pitchFamily="18" charset="0"/>
                        </a:rPr>
                        <a:t>Giảng bài mới: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nb-NO" sz="1800" i="1">
                          <a:effectLst/>
                          <a:latin typeface="Tahoma" panose="020B0604030504040204" pitchFamily="34" charset="0"/>
                          <a:ea typeface="Times New Roman" panose="02020603050405020304" pitchFamily="18" charset="0"/>
                          <a:cs typeface="Times New Roman" panose="02020603050405020304" pitchFamily="18" charset="0"/>
                        </a:rPr>
                        <a:t>( Đề cương bài giảng)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15000"/>
                        </a:lnSpc>
                        <a:spcAft>
                          <a:spcPts val="0"/>
                        </a:spcAft>
                        <a:buFont typeface="+mj-lt"/>
                        <a:buNone/>
                        <a:tabLst>
                          <a:tab pos="186055" algn="l"/>
                        </a:tabLst>
                      </a:pPr>
                      <a:r>
                        <a:rPr lang="en-US" sz="1800">
                          <a:effectLst/>
                          <a:latin typeface="Tahoma" panose="020B0604030504040204" pitchFamily="34" charset="0"/>
                          <a:ea typeface="Calibri" panose="020F0502020204030204" pitchFamily="34" charset="0"/>
                          <a:cs typeface="Times New Roman" panose="02020603050405020304" pitchFamily="18" charset="0"/>
                        </a:rPr>
                        <a:t>1. </a:t>
                      </a:r>
                      <a:r>
                        <a:rPr lang="vi-VN" sz="1800">
                          <a:effectLst/>
                          <a:latin typeface="Tahoma" panose="020B0604030504040204" pitchFamily="34" charset="0"/>
                          <a:ea typeface="Calibri" panose="020F0502020204030204" pitchFamily="34" charset="0"/>
                          <a:cs typeface="Times New Roman" panose="02020603050405020304" pitchFamily="18" charset="0"/>
                        </a:rPr>
                        <a:t>Khái niệm </a:t>
                      </a:r>
                      <a:r>
                        <a:rPr lang="en-US" sz="1800" err="1">
                          <a:effectLst/>
                          <a:latin typeface="Tahoma" panose="020B0604030504040204" pitchFamily="34" charset="0"/>
                          <a:ea typeface="Calibri" panose="020F0502020204030204" pitchFamily="34" charset="0"/>
                          <a:cs typeface="Times New Roman" panose="02020603050405020304" pitchFamily="18" charset="0"/>
                        </a:rPr>
                        <a:t>máy</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điện</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không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đồng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bộ</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ba</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pha</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5715" indent="-5715">
                        <a:lnSpc>
                          <a:spcPct val="115000"/>
                        </a:lnSpc>
                        <a:spcAft>
                          <a:spcPts val="0"/>
                        </a:spcAft>
                        <a:tabLst>
                          <a:tab pos="186055" algn="l"/>
                        </a:tabLst>
                      </a:pPr>
                      <a:r>
                        <a:rPr lang="vi-VN" sz="1800">
                          <a:effectLst/>
                          <a:latin typeface="Tahoma" panose="020B0604030504040204" pitchFamily="34" charset="0"/>
                          <a:ea typeface="Calibri" panose="020F0502020204030204" pitchFamily="34" charset="0"/>
                          <a:cs typeface="Times New Roman" panose="02020603050405020304" pitchFamily="18" charset="0"/>
                        </a:rPr>
                        <a:t> </a:t>
                      </a:r>
                      <a:r>
                        <a:rPr lang="en-US" sz="1800">
                          <a:effectLst/>
                          <a:latin typeface="Tahoma" panose="020B0604030504040204" pitchFamily="34" charset="0"/>
                          <a:ea typeface="Calibri" panose="020F0502020204030204" pitchFamily="34" charset="0"/>
                          <a:cs typeface="Times New Roman" panose="02020603050405020304" pitchFamily="18" charset="0"/>
                        </a:rPr>
                        <a:t>2. </a:t>
                      </a:r>
                      <a:r>
                        <a:rPr lang="en-US" sz="1800" err="1">
                          <a:effectLst/>
                          <a:latin typeface="Tahoma" panose="020B0604030504040204" pitchFamily="34" charset="0"/>
                          <a:ea typeface="Calibri" panose="020F0502020204030204" pitchFamily="34" charset="0"/>
                          <a:cs typeface="Times New Roman" panose="02020603050405020304" pitchFamily="18" charset="0"/>
                        </a:rPr>
                        <a:t>Cấu</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tạo</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máy</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điện</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không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đồng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bộ</a:t>
                      </a:r>
                      <a:r>
                        <a:rPr lang="en-US" sz="1800">
                          <a:effectLst/>
                          <a:latin typeface="Tahoma" panose="020B0604030504040204" pitchFamily="34"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Blip>
                          <a:blip r:embed="rId3"/>
                        </a:buBlip>
                      </a:pPr>
                      <a:r>
                        <a:rPr lang="en-US" sz="1800">
                          <a:effectLst/>
                          <a:latin typeface="Tahoma" panose="020B0604030504040204" pitchFamily="34" charset="0"/>
                          <a:ea typeface="Calibri" panose="020F0502020204030204" pitchFamily="34" charset="0"/>
                          <a:cs typeface="Times New Roman" panose="02020603050405020304" pitchFamily="18" charset="0"/>
                        </a:rPr>
                        <a:t>Stator</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Blip>
                          <a:blip r:embed="rId3"/>
                        </a:buBlip>
                      </a:pPr>
                      <a:r>
                        <a:rPr lang="en-US" sz="1800">
                          <a:effectLst/>
                          <a:latin typeface="Tahoma" panose="020B0604030504040204" pitchFamily="34" charset="0"/>
                          <a:ea typeface="Calibri" panose="020F0502020204030204" pitchFamily="34" charset="0"/>
                          <a:cs typeface="Times New Roman" panose="02020603050405020304" pitchFamily="18" charset="0"/>
                        </a:rPr>
                        <a:t>Rotor</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15000"/>
                        </a:lnSpc>
                        <a:spcAft>
                          <a:spcPts val="0"/>
                        </a:spcAft>
                        <a:buFont typeface="Symbol" panose="05050102010706020507" pitchFamily="18" charset="2"/>
                        <a:buNone/>
                      </a:pPr>
                      <a:r>
                        <a:rPr lang="en-US" sz="1800">
                          <a:effectLst/>
                          <a:latin typeface="Tahoma" panose="020B0604030504040204" pitchFamily="34" charset="0"/>
                          <a:ea typeface="Calibri" panose="020F0502020204030204" pitchFamily="34" charset="0"/>
                          <a:cs typeface="Times New Roman" panose="02020603050405020304" pitchFamily="18" charset="0"/>
                        </a:rPr>
                        <a:t>3. </a:t>
                      </a:r>
                      <a:r>
                        <a:rPr lang="en-US" sz="1800" err="1">
                          <a:effectLst/>
                          <a:latin typeface="Tahoma" panose="020B0604030504040204" pitchFamily="34" charset="0"/>
                          <a:ea typeface="Calibri" panose="020F0502020204030204" pitchFamily="34" charset="0"/>
                          <a:cs typeface="Times New Roman" panose="02020603050405020304" pitchFamily="18" charset="0"/>
                        </a:rPr>
                        <a:t>Nguyên</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lý</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hoạt</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động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máy</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điện</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không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đồng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bộ</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Blip>
                          <a:blip r:embed="rId3"/>
                        </a:buBlip>
                      </a:pPr>
                      <a:r>
                        <a:rPr lang="en-US" sz="1800" err="1">
                          <a:effectLst/>
                          <a:latin typeface="Tahoma" panose="020B0604030504040204" pitchFamily="34" charset="0"/>
                          <a:ea typeface="Calibri" panose="020F0502020204030204" pitchFamily="34" charset="0"/>
                          <a:cs typeface="Times New Roman" panose="02020603050405020304" pitchFamily="18" charset="0"/>
                        </a:rPr>
                        <a:t>Sự</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hình</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thành</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từ</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trường</a:t>
                      </a:r>
                      <a:r>
                        <a:rPr lang="en-US" sz="1800">
                          <a:effectLst/>
                          <a:latin typeface="Tahoma" panose="020B0604030504040204" pitchFamily="34" charset="0"/>
                          <a:ea typeface="Calibri" panose="020F0502020204030204" pitchFamily="34" charset="0"/>
                          <a:cs typeface="Times New Roman" panose="02020603050405020304" pitchFamily="18" charset="0"/>
                        </a:rPr>
                        <a:t> quay</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Blip>
                          <a:blip r:embed="rId3"/>
                        </a:buBlip>
                      </a:pPr>
                      <a:r>
                        <a:rPr lang="en-US" sz="1800" err="1">
                          <a:effectLst/>
                          <a:latin typeface="Tahoma" panose="020B0604030504040204" pitchFamily="34" charset="0"/>
                          <a:ea typeface="Calibri" panose="020F0502020204030204" pitchFamily="34" charset="0"/>
                          <a:cs typeface="Times New Roman" panose="02020603050405020304" pitchFamily="18" charset="0"/>
                        </a:rPr>
                        <a:t>Nguyên</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lý</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hoạt</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động</a:t>
                      </a:r>
                      <a:r>
                        <a:rPr lang="en-US" sz="1800">
                          <a:effectLst/>
                          <a:latin typeface="Tahoma" panose="020B0604030504040204" pitchFamily="34" charset="0"/>
                          <a:ea typeface="Calibri" panose="020F0502020204030204" pitchFamily="34" charset="0"/>
                          <a:cs typeface="Times New Roman" panose="02020603050405020304" pitchFamily="18" charset="0"/>
                        </a:rPr>
                        <a:t>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5715">
                        <a:lnSpc>
                          <a:spcPct val="107000"/>
                        </a:lnSpc>
                        <a:spcAft>
                          <a:spcPts val="0"/>
                        </a:spcAft>
                      </a:pPr>
                      <a:r>
                        <a:rPr lang="en-US" sz="1800">
                          <a:effectLst/>
                          <a:latin typeface="Tahoma" panose="020B060403050404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5715" algn="just">
                        <a:lnSpc>
                          <a:spcPct val="107000"/>
                        </a:lnSpc>
                        <a:spcAft>
                          <a:spcPts val="0"/>
                        </a:spcAft>
                      </a:pPr>
                      <a:r>
                        <a:rPr lang="en-US" sz="1800">
                          <a:solidFill>
                            <a:srgbClr val="FF0000"/>
                          </a:solidFill>
                          <a:effectLst/>
                          <a:latin typeface="Tahoma" panose="020B0604030504040204" pitchFamily="34" charset="0"/>
                          <a:ea typeface="Calibri" panose="020F0502020204030204" pitchFamily="34" charset="0"/>
                          <a:cs typeface="Times New Roman" panose="02020603050405020304" pitchFamily="18" charset="0"/>
                        </a:rPr>
                        <a:t>*</a:t>
                      </a:r>
                      <a:r>
                        <a:rPr lang="nb-NO" sz="1800" i="1">
                          <a:solidFill>
                            <a:srgbClr val="FF0000"/>
                          </a:solidFill>
                          <a:effectLst/>
                          <a:latin typeface="Tahoma" panose="020B0604030504040204" pitchFamily="34" charset="0"/>
                          <a:ea typeface="Calibri" panose="020F0502020204030204" pitchFamily="34" charset="0"/>
                          <a:cs typeface="Times New Roman" panose="02020603050405020304" pitchFamily="18" charset="0"/>
                        </a:rPr>
                        <a:t>Hoạt động của sinh viên diễn ra dưới sự tổ chức và quản lý của giáo viên. Các câu hỏi và câu trả lời của giáo viên và sinh viên được cập nhật trực tiếp lên </a:t>
                      </a:r>
                      <a:r>
                        <a:rPr lang="nb-NO" sz="1800" i="1" smtClean="0">
                          <a:solidFill>
                            <a:srgbClr val="FF0000"/>
                          </a:solidFill>
                          <a:effectLst/>
                          <a:latin typeface="Tahoma" panose="020B0604030504040204" pitchFamily="34" charset="0"/>
                          <a:ea typeface="Calibri" panose="020F0502020204030204" pitchFamily="34" charset="0"/>
                          <a:cs typeface="Times New Roman" panose="02020603050405020304" pitchFamily="18" charset="0"/>
                        </a:rPr>
                        <a:t>group </a:t>
                      </a:r>
                      <a:r>
                        <a:rPr lang="nb-NO" sz="1800" i="1">
                          <a:solidFill>
                            <a:srgbClr val="FF0000"/>
                          </a:solidFill>
                          <a:effectLst/>
                          <a:latin typeface="Tahoma" panose="020B0604030504040204" pitchFamily="34" charset="0"/>
                          <a:ea typeface="Calibri" panose="020F0502020204030204" pitchFamily="34" charset="0"/>
                          <a:cs typeface="Times New Roman" panose="02020603050405020304" pitchFamily="18" charset="0"/>
                        </a:rPr>
                        <a:t>Zalo quản lý.</a:t>
                      </a:r>
                      <a:endParaRPr lang="en-US" sz="1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indent="-285750">
                        <a:lnSpc>
                          <a:spcPct val="100000"/>
                        </a:lnSpc>
                        <a:spcAft>
                          <a:spcPts val="800"/>
                        </a:spcAft>
                        <a:buFont typeface="Wingdings" panose="05000000000000000000" pitchFamily="2" charset="2"/>
                        <a:buChar char="ü"/>
                        <a:tabLst>
                          <a:tab pos="2438400" algn="r"/>
                        </a:tabLst>
                      </a:pPr>
                      <a:endParaRPr lang="nb-NO" sz="1800">
                        <a:effectLst/>
                        <a:latin typeface="Tahoma" panose="020B0604030504040204" pitchFamily="34" charset="0"/>
                        <a:ea typeface="Calibri" panose="020F0502020204030204" pitchFamily="34" charset="0"/>
                        <a:cs typeface="Times New Roman" panose="02020603050405020304" pitchFamily="18" charset="0"/>
                      </a:endParaRPr>
                    </a:p>
                    <a:p>
                      <a:pPr marL="285750" indent="-285750">
                        <a:lnSpc>
                          <a:spcPct val="100000"/>
                        </a:lnSpc>
                        <a:spcAft>
                          <a:spcPts val="800"/>
                        </a:spcAft>
                        <a:buFont typeface="Wingdings" panose="05000000000000000000" pitchFamily="2" charset="2"/>
                        <a:buChar char="ü"/>
                        <a:tabLst>
                          <a:tab pos="2438400" algn="r"/>
                        </a:tabLst>
                      </a:pPr>
                      <a:r>
                        <a:rPr lang="nb-NO" sz="1800">
                          <a:effectLst/>
                          <a:latin typeface="Tahoma" panose="020B0604030504040204" pitchFamily="34" charset="0"/>
                          <a:ea typeface="Calibri" panose="020F0502020204030204" pitchFamily="34" charset="0"/>
                          <a:cs typeface="Times New Roman" panose="02020603050405020304" pitchFamily="18" charset="0"/>
                        </a:rPr>
                        <a:t> Giới thiệu nhóm </a:t>
                      </a:r>
                      <a:r>
                        <a:rPr lang="en-US" sz="1800" err="1">
                          <a:effectLst/>
                          <a:latin typeface="Tahoma" panose="020B0604030504040204" pitchFamily="34" charset="0"/>
                          <a:ea typeface="Calibri" panose="020F0502020204030204" pitchFamily="34" charset="0"/>
                          <a:cs typeface="Times New Roman" panose="02020603050405020304" pitchFamily="18" charset="0"/>
                        </a:rPr>
                        <a:t>thuyết</a:t>
                      </a:r>
                      <a:r>
                        <a:rPr lang="en-US" sz="1800" baseline="0">
                          <a:effectLst/>
                          <a:latin typeface="Tahoma" panose="020B0604030504040204" pitchFamily="34" charset="0"/>
                          <a:ea typeface="Calibri" panose="020F0502020204030204" pitchFamily="34" charset="0"/>
                          <a:cs typeface="Times New Roman" panose="02020603050405020304" pitchFamily="18" charset="0"/>
                        </a:rPr>
                        <a:t> </a:t>
                      </a:r>
                      <a:r>
                        <a:rPr lang="en-US" sz="1800" baseline="0" err="1">
                          <a:effectLst/>
                          <a:latin typeface="Tahoma" panose="020B0604030504040204" pitchFamily="34" charset="0"/>
                          <a:ea typeface="Calibri" panose="020F0502020204030204" pitchFamily="34" charset="0"/>
                          <a:cs typeface="Times New Roman" panose="02020603050405020304" pitchFamily="18" charset="0"/>
                        </a:rPr>
                        <a:t>trình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0000"/>
                        </a:lnSpc>
                        <a:spcAft>
                          <a:spcPts val="800"/>
                        </a:spcAft>
                        <a:buFont typeface="Wingdings" panose="05000000000000000000" pitchFamily="2" charset="2"/>
                        <a:buChar char="ü"/>
                        <a:tabLst>
                          <a:tab pos="2438400" algn="r"/>
                        </a:tabLst>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0000"/>
                        </a:lnSpc>
                        <a:spcAft>
                          <a:spcPts val="800"/>
                        </a:spcAft>
                        <a:buFont typeface="Wingdings" panose="05000000000000000000" pitchFamily="2" charset="2"/>
                        <a:buChar char="ü"/>
                        <a:tabLst>
                          <a:tab pos="2438400" algn="r"/>
                        </a:tabLst>
                      </a:pPr>
                      <a:r>
                        <a:rPr lang="nb-NO" sz="1800">
                          <a:effectLst/>
                          <a:latin typeface="Tahoma" panose="020B0604030504040204" pitchFamily="34" charset="0"/>
                          <a:ea typeface="Calibri" panose="020F0502020204030204" pitchFamily="34" charset="0"/>
                          <a:cs typeface="Times New Roman" panose="02020603050405020304" pitchFamily="18" charset="0"/>
                        </a:rPr>
                        <a:t>Đặt câu hỏi định </a:t>
                      </a:r>
                      <a:r>
                        <a:rPr lang="nb-NO" sz="1800" smtClean="0">
                          <a:effectLst/>
                          <a:latin typeface="Tahoma" panose="020B0604030504040204" pitchFamily="34" charset="0"/>
                          <a:ea typeface="Calibri" panose="020F0502020204030204" pitchFamily="34" charset="0"/>
                          <a:cs typeface="Times New Roman" panose="02020603050405020304" pitchFamily="18" charset="0"/>
                        </a:rPr>
                        <a:t>hướng.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0000"/>
                        </a:lnSpc>
                        <a:spcAft>
                          <a:spcPts val="800"/>
                        </a:spcAft>
                        <a:buFont typeface="Wingdings" panose="05000000000000000000" pitchFamily="2" charset="2"/>
                        <a:buChar char="ü"/>
                        <a:tabLst>
                          <a:tab pos="2438400" algn="r"/>
                        </a:tabLst>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0000"/>
                        </a:lnSpc>
                        <a:spcAft>
                          <a:spcPts val="800"/>
                        </a:spcAft>
                        <a:buFont typeface="Wingdings" panose="05000000000000000000" pitchFamily="2" charset="2"/>
                        <a:buChar char="ü"/>
                        <a:tabLst>
                          <a:tab pos="2438400" algn="r"/>
                        </a:tabLst>
                      </a:pPr>
                      <a:r>
                        <a:rPr lang="en-US" sz="1800" err="1">
                          <a:effectLst/>
                          <a:latin typeface="Tahoma" panose="020B0604030504040204" pitchFamily="34" charset="0"/>
                          <a:ea typeface="Calibri" panose="020F0502020204030204" pitchFamily="34" charset="0"/>
                          <a:cs typeface="Times New Roman" panose="02020603050405020304" pitchFamily="18" charset="0"/>
                        </a:rPr>
                        <a:t>Giải</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đáp</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các</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thắc</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mắc</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của</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sinh</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viên</a:t>
                      </a:r>
                      <a:r>
                        <a:rPr lang="nb-NO" sz="1800">
                          <a:effectLst/>
                          <a:latin typeface="Tahoma" panose="020B0604030504040204" pitchFamily="34"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0000"/>
                        </a:lnSpc>
                        <a:spcAft>
                          <a:spcPts val="800"/>
                        </a:spcAft>
                        <a:buFont typeface="Wingdings" panose="05000000000000000000" pitchFamily="2" charset="2"/>
                        <a:buChar char="ü"/>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0000"/>
                        </a:lnSpc>
                        <a:spcAft>
                          <a:spcPts val="800"/>
                        </a:spcAft>
                        <a:buFont typeface="Wingdings" panose="05000000000000000000" pitchFamily="2" charset="2"/>
                        <a:buChar char="ü"/>
                      </a:pPr>
                      <a:r>
                        <a:rPr lang="en-US" sz="1800" err="1">
                          <a:effectLst/>
                          <a:latin typeface="Tahoma" panose="020B0604030504040204" pitchFamily="34" charset="0"/>
                          <a:ea typeface="Calibri" panose="020F0502020204030204" pitchFamily="34" charset="0"/>
                          <a:cs typeface="Times New Roman" panose="02020603050405020304" pitchFamily="18" charset="0"/>
                        </a:rPr>
                        <a:t>Hướng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dẫn</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giải</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quyết</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các</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câu</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hỏi</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ứng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dụng</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thực</a:t>
                      </a:r>
                      <a:r>
                        <a:rPr lang="en-US" sz="1800">
                          <a:effectLst/>
                          <a:latin typeface="Tahoma" panose="020B0604030504040204" pitchFamily="34" charset="0"/>
                          <a:ea typeface="Calibri" panose="020F0502020204030204" pitchFamily="34" charset="0"/>
                          <a:cs typeface="Times New Roman" panose="02020603050405020304" pitchFamily="18" charset="0"/>
                        </a:rPr>
                        <a:t> </a:t>
                      </a:r>
                      <a:r>
                        <a:rPr lang="en-US" sz="1800" err="1">
                          <a:effectLst/>
                          <a:latin typeface="Tahoma" panose="020B0604030504040204" pitchFamily="34" charset="0"/>
                          <a:ea typeface="Calibri" panose="020F0502020204030204" pitchFamily="34" charset="0"/>
                          <a:cs typeface="Times New Roman" panose="02020603050405020304" pitchFamily="18" charset="0"/>
                        </a:rPr>
                        <a:t>tế</a:t>
                      </a:r>
                      <a:r>
                        <a:rPr lang="en-US" sz="1800">
                          <a:effectLst/>
                          <a:latin typeface="Tahoma" panose="020B0604030504040204" pitchFamily="34"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indent="-285750">
                        <a:lnSpc>
                          <a:spcPct val="100000"/>
                        </a:lnSpc>
                        <a:spcAft>
                          <a:spcPts val="800"/>
                        </a:spcAft>
                        <a:buFont typeface="Wingdings" panose="05000000000000000000" pitchFamily="2" charset="2"/>
                        <a:buChar char="ü"/>
                      </a:pPr>
                      <a:endParaRPr lang="nb-NO" sz="1800">
                        <a:effectLst/>
                        <a:latin typeface="Tahoma" panose="020B0604030504040204" pitchFamily="34" charset="0"/>
                        <a:ea typeface="Calibri" panose="020F0502020204030204" pitchFamily="34" charset="0"/>
                        <a:cs typeface="Times New Roman" panose="02020603050405020304" pitchFamily="18" charset="0"/>
                      </a:endParaRPr>
                    </a:p>
                    <a:p>
                      <a:pPr marL="285750" indent="-285750">
                        <a:lnSpc>
                          <a:spcPct val="100000"/>
                        </a:lnSpc>
                        <a:spcAft>
                          <a:spcPts val="800"/>
                        </a:spcAft>
                        <a:buFont typeface="Wingdings" panose="05000000000000000000" pitchFamily="2" charset="2"/>
                        <a:buChar char="ü"/>
                      </a:pPr>
                      <a:r>
                        <a:rPr lang="nb-NO" sz="1800">
                          <a:effectLst/>
                          <a:latin typeface="Tahoma" panose="020B0604030504040204" pitchFamily="34" charset="0"/>
                          <a:ea typeface="Calibri" panose="020F0502020204030204" pitchFamily="34" charset="0"/>
                          <a:cs typeface="Times New Roman" panose="02020603050405020304" pitchFamily="18" charset="0"/>
                        </a:rPr>
                        <a:t> Nhóm học sinh được chọn trình bày về chủ đề «cấu tạo và nguyên lý hoạt động máy điện không đồng bộ  ba pha»</a:t>
                      </a:r>
                    </a:p>
                    <a:p>
                      <a:pPr marL="285750" indent="-285750" algn="just">
                        <a:lnSpc>
                          <a:spcPct val="100000"/>
                        </a:lnSpc>
                        <a:spcAft>
                          <a:spcPts val="800"/>
                        </a:spcAft>
                        <a:buFont typeface="Wingdings" panose="05000000000000000000" pitchFamily="2" charset="2"/>
                        <a:buChar char="ü"/>
                      </a:pPr>
                      <a:r>
                        <a:rPr lang="nb-NO" sz="1800">
                          <a:effectLst/>
                          <a:latin typeface="Tahoma" panose="020B0604030504040204" pitchFamily="34" charset="0"/>
                          <a:ea typeface="Calibri" panose="020F0502020204030204" pitchFamily="34" charset="0"/>
                          <a:cs typeface="Times New Roman" panose="02020603050405020304" pitchFamily="18" charset="0"/>
                        </a:rPr>
                        <a:t>Lắng nghe và thảo luận với các bạn cũng như giáo viên.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0000"/>
                        </a:lnSpc>
                        <a:spcAft>
                          <a:spcPts val="800"/>
                        </a:spcAft>
                        <a:buFont typeface="Wingdings" panose="05000000000000000000" pitchFamily="2" charset="2"/>
                        <a:buChar char="ü"/>
                      </a:pPr>
                      <a:r>
                        <a:rPr lang="nb-NO" sz="1800">
                          <a:effectLst/>
                          <a:latin typeface="Tahoma" panose="020B0604030504040204" pitchFamily="34" charset="0"/>
                          <a:ea typeface="Calibri" panose="020F0502020204030204" pitchFamily="34" charset="0"/>
                          <a:cs typeface="Times New Roman" panose="02020603050405020304" pitchFamily="18" charset="0"/>
                        </a:rPr>
                        <a:t>Nêu các vấn đề còn thắc mắc để cùng giải đáp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0000"/>
                        </a:lnSpc>
                        <a:spcAft>
                          <a:spcPts val="800"/>
                        </a:spcAft>
                        <a:buFont typeface="Wingdings" panose="05000000000000000000" pitchFamily="2" charset="2"/>
                        <a:buChar char="ü"/>
                      </a:pPr>
                      <a:r>
                        <a:rPr lang="nb-NO" sz="1800">
                          <a:effectLst/>
                          <a:latin typeface="Tahoma" panose="020B0604030504040204" pitchFamily="34" charset="0"/>
                          <a:ea typeface="Times New Roman" panose="02020603050405020304" pitchFamily="18" charset="0"/>
                          <a:cs typeface="Times New Roman" panose="02020603050405020304" pitchFamily="18" charset="0"/>
                        </a:rPr>
                        <a:t>Thảo luận và </a:t>
                      </a:r>
                      <a:r>
                        <a:rPr lang="nb-NO" sz="1800" smtClean="0">
                          <a:effectLst/>
                          <a:latin typeface="Tahoma" panose="020B0604030504040204" pitchFamily="34" charset="0"/>
                          <a:ea typeface="Times New Roman" panose="02020603050405020304" pitchFamily="18" charset="0"/>
                          <a:cs typeface="Times New Roman" panose="02020603050405020304" pitchFamily="18" charset="0"/>
                        </a:rPr>
                        <a:t>củng</a:t>
                      </a:r>
                      <a:r>
                        <a:rPr lang="nb-NO" sz="1800" baseline="0" smtClean="0">
                          <a:effectLst/>
                          <a:latin typeface="Tahoma" panose="020B0604030504040204" pitchFamily="34" charset="0"/>
                          <a:ea typeface="Times New Roman" panose="02020603050405020304" pitchFamily="18" charset="0"/>
                          <a:cs typeface="Times New Roman" panose="02020603050405020304" pitchFamily="18" charset="0"/>
                        </a:rPr>
                        <a:t> cố</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0065" marR="300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19440895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11949946"/>
              </p:ext>
            </p:extLst>
          </p:nvPr>
        </p:nvGraphicFramePr>
        <p:xfrm>
          <a:off x="1743764" y="784018"/>
          <a:ext cx="9963975" cy="5727702"/>
        </p:xfrm>
        <a:graphic>
          <a:graphicData uri="http://schemas.openxmlformats.org/drawingml/2006/table">
            <a:tbl>
              <a:tblPr firstRow="1" firstCol="1" lastRow="1" lastCol="1" bandRow="1" bandCol="1"/>
              <a:tblGrid>
                <a:gridCol w="983270">
                  <a:extLst>
                    <a:ext uri="{9D8B030D-6E8A-4147-A177-3AD203B41FA5}">
                      <a16:colId xmlns:a16="http://schemas.microsoft.com/office/drawing/2014/main" xmlns="" val="20000"/>
                    </a:ext>
                  </a:extLst>
                </a:gridCol>
                <a:gridCol w="2844825">
                  <a:extLst>
                    <a:ext uri="{9D8B030D-6E8A-4147-A177-3AD203B41FA5}">
                      <a16:colId xmlns:a16="http://schemas.microsoft.com/office/drawing/2014/main" xmlns="" val="20001"/>
                    </a:ext>
                  </a:extLst>
                </a:gridCol>
                <a:gridCol w="3170490">
                  <a:extLst>
                    <a:ext uri="{9D8B030D-6E8A-4147-A177-3AD203B41FA5}">
                      <a16:colId xmlns:a16="http://schemas.microsoft.com/office/drawing/2014/main" xmlns="" val="20002"/>
                    </a:ext>
                  </a:extLst>
                </a:gridCol>
                <a:gridCol w="2965390">
                  <a:extLst>
                    <a:ext uri="{9D8B030D-6E8A-4147-A177-3AD203B41FA5}">
                      <a16:colId xmlns:a16="http://schemas.microsoft.com/office/drawing/2014/main" xmlns="" val="20003"/>
                    </a:ext>
                  </a:extLst>
                </a:gridCol>
              </a:tblGrid>
              <a:tr h="154973">
                <a:tc rowSpan="2">
                  <a:txBody>
                    <a:bodyPr/>
                    <a:lstStyle/>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TT</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rowSpan="2">
                  <a:txBody>
                    <a:bodyPr/>
                    <a:lstStyle/>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Nội dung</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gridSpan="2">
                  <a:txBody>
                    <a:bodyPr/>
                    <a:lstStyle/>
                    <a:p>
                      <a:pPr algn="ctr">
                        <a:lnSpc>
                          <a:spcPct val="107000"/>
                        </a:lnSpc>
                        <a:spcAft>
                          <a:spcPts val="800"/>
                        </a:spcAft>
                      </a:pPr>
                      <a:r>
                        <a:rPr lang="fr-FR"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Hoạt động dạy học</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hMerge="1">
                  <a:txBody>
                    <a:bodyPr/>
                    <a:lstStyle/>
                    <a:p>
                      <a:endParaRPr lang="en-US"/>
                    </a:p>
                  </a:txBody>
                  <a:tcPr/>
                </a:tc>
                <a:extLst>
                  <a:ext uri="{0D108BD9-81ED-4DB2-BD59-A6C34878D82A}">
                    <a16:rowId xmlns:a16="http://schemas.microsoft.com/office/drawing/2014/main" xmlns="" val="10000"/>
                  </a:ext>
                </a:extLst>
              </a:tr>
              <a:tr h="390400">
                <a:tc vMerge="1">
                  <a:txBody>
                    <a:bodyPr/>
                    <a:lstStyle/>
                    <a:p>
                      <a:endParaRPr lang="en-US"/>
                    </a:p>
                  </a:txBody>
                  <a:tcPr/>
                </a:tc>
                <a:tc vMerge="1">
                  <a:txBody>
                    <a:bodyPr/>
                    <a:lstStyle/>
                    <a:p>
                      <a:endParaRPr lang="en-US"/>
                    </a:p>
                  </a:txBody>
                  <a:tcPr/>
                </a:tc>
                <a:tc>
                  <a:txBody>
                    <a:bodyPr/>
                    <a:lstStyle/>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Hoạt động </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của giáo viên</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tc>
                  <a:txBody>
                    <a:bodyPr/>
                    <a:lstStyle/>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Hoạt động </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de-DE" sz="1800" b="1">
                          <a:solidFill>
                            <a:srgbClr val="984806"/>
                          </a:solidFill>
                          <a:effectLst/>
                          <a:latin typeface="Tahoma" panose="020B0604030504040204" pitchFamily="34" charset="0"/>
                          <a:ea typeface="Times New Roman" panose="02020603050405020304" pitchFamily="18" charset="0"/>
                          <a:cs typeface="Times New Roman" panose="02020603050405020304" pitchFamily="18" charset="0"/>
                        </a:rPr>
                        <a:t>của học sinh</a:t>
                      </a:r>
                      <a:endParaRPr lang="en-US" sz="1800" b="1">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66"/>
                    </a:solidFill>
                  </a:tcPr>
                </a:tc>
                <a:extLst>
                  <a:ext uri="{0D108BD9-81ED-4DB2-BD59-A6C34878D82A}">
                    <a16:rowId xmlns:a16="http://schemas.microsoft.com/office/drawing/2014/main" xmlns="" val="10001"/>
                  </a:ext>
                </a:extLst>
              </a:tr>
              <a:tr h="1630186">
                <a:tc>
                  <a:txBody>
                    <a:bodyPr/>
                    <a:lstStyle/>
                    <a:p>
                      <a:pPr algn="ctr">
                        <a:lnSpc>
                          <a:spcPct val="107000"/>
                        </a:lnSpc>
                        <a:spcAft>
                          <a:spcPts val="800"/>
                        </a:spcAft>
                      </a:pPr>
                      <a:r>
                        <a:rPr lang="nb-NO" sz="1800">
                          <a:solidFill>
                            <a:srgbClr val="0000CC"/>
                          </a:solidFill>
                          <a:effectLst/>
                          <a:latin typeface="Tahoma" panose="020B0604030504040204" pitchFamily="34" charset="0"/>
                          <a:ea typeface="Times New Roman" panose="02020603050405020304" pitchFamily="18" charset="0"/>
                          <a:cs typeface="Times New Roman" panose="02020603050405020304" pitchFamily="18" charset="0"/>
                        </a:rPr>
                        <a:t>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nb-NO" sz="1800" u="sng">
                          <a:solidFill>
                            <a:srgbClr val="0000CC"/>
                          </a:solidFill>
                          <a:effectLst/>
                          <a:latin typeface="Tahoma" panose="020B0604030504040204" pitchFamily="34" charset="0"/>
                          <a:ea typeface="Times New Roman" panose="02020603050405020304" pitchFamily="18" charset="0"/>
                          <a:cs typeface="Times New Roman" panose="02020603050405020304" pitchFamily="18" charset="0"/>
                        </a:rPr>
                        <a:t>Củng cố kiến thức và kết thúc bài: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v"/>
                      </a:pP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Giáo</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viên</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có</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thể</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đánh</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giá</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học</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sinh</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thông</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qua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nhiệm</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vụ</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và</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bộ</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câu</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hỏi</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Quiz, ý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thức</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tự</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giác</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được</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bằng</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cách</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cho</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điểm</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buổi</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học</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nb-NO" sz="1800">
                          <a:effectLst/>
                          <a:latin typeface="Tahoma" panose="020B0604030504040204" pitchFamily="34" charset="0"/>
                          <a:ea typeface="Times New Roman" panose="02020603050405020304" pitchFamily="18"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ü"/>
                      </a:pPr>
                      <a:r>
                        <a:rPr lang="nb-NO" sz="1800">
                          <a:effectLst/>
                          <a:latin typeface="Tahoma" panose="020B0604030504040204" pitchFamily="34" charset="0"/>
                          <a:ea typeface="Times New Roman" panose="02020603050405020304" pitchFamily="18" charset="0"/>
                          <a:cs typeface="Times New Roman" panose="02020603050405020304" pitchFamily="18" charset="0"/>
                        </a:rPr>
                        <a:t>Gửi các câu hỏi trắc nghiệm Quizizz có nội dung chuyên sâu hơn thiên về ứng dụng lên </a:t>
                      </a:r>
                      <a:r>
                        <a:rPr lang="nb-NO" sz="1800" smtClean="0">
                          <a:effectLst/>
                          <a:latin typeface="Tahoma" panose="020B0604030504040204" pitchFamily="34" charset="0"/>
                          <a:ea typeface="Times New Roman" panose="02020603050405020304" pitchFamily="18" charset="0"/>
                          <a:cs typeface="Times New Roman" panose="02020603050405020304" pitchFamily="18" charset="0"/>
                        </a:rPr>
                        <a:t>group  </a:t>
                      </a:r>
                      <a:r>
                        <a:rPr lang="nb-NO" sz="1800">
                          <a:effectLst/>
                          <a:latin typeface="Tahoma" panose="020B0604030504040204" pitchFamily="34" charset="0"/>
                          <a:ea typeface="Times New Roman" panose="02020603050405020304" pitchFamily="18" charset="0"/>
                          <a:cs typeface="Times New Roman" panose="02020603050405020304" pitchFamily="18" charset="0"/>
                        </a:rPr>
                        <a:t>Zalo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ü"/>
                      </a:pPr>
                      <a:r>
                        <a:rPr lang="nb-NO" sz="1800">
                          <a:effectLst/>
                          <a:latin typeface="Tahoma" panose="020B0604030504040204" pitchFamily="34" charset="0"/>
                          <a:ea typeface="Times New Roman" panose="02020603050405020304" pitchFamily="18" charset="0"/>
                          <a:cs typeface="Times New Roman" panose="02020603050405020304" pitchFamily="18" charset="0"/>
                        </a:rPr>
                        <a:t>Diễn giải, nhắc nhở và rút kinh nghiệm.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nb-NO" sz="1800">
                          <a:effectLst/>
                          <a:latin typeface="Tahoma" panose="020B060403050404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ü"/>
                      </a:pPr>
                      <a:r>
                        <a:rPr lang="nb-NO" sz="1800">
                          <a:effectLst/>
                          <a:latin typeface="Tahoma" panose="020B0604030504040204" pitchFamily="34" charset="0"/>
                          <a:ea typeface="Calibri" panose="020F0502020204030204" pitchFamily="34" charset="0"/>
                          <a:cs typeface="Times New Roman" panose="02020603050405020304" pitchFamily="18" charset="0"/>
                        </a:rPr>
                        <a:t>Làm bài tập </a:t>
                      </a:r>
                      <a:r>
                        <a:rPr lang="nb-NO" sz="1800" smtClean="0">
                          <a:effectLst/>
                          <a:latin typeface="Tahoma" panose="020B0604030504040204" pitchFamily="34" charset="0"/>
                          <a:ea typeface="Calibri" panose="020F0502020204030204" pitchFamily="34" charset="0"/>
                          <a:cs typeface="Times New Roman" panose="02020603050405020304" pitchFamily="18" charset="0"/>
                        </a:rPr>
                        <a:t>trên </a:t>
                      </a:r>
                      <a:r>
                        <a:rPr lang="nb-NO" sz="1800">
                          <a:effectLst/>
                          <a:latin typeface="Tahoma" panose="020B0604030504040204" pitchFamily="34" charset="0"/>
                          <a:ea typeface="Calibri" panose="020F0502020204030204" pitchFamily="34" charset="0"/>
                          <a:cs typeface="Times New Roman" panose="02020603050405020304" pitchFamily="18" charset="0"/>
                        </a:rPr>
                        <a:t>ứng dụng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ü"/>
                      </a:pPr>
                      <a:endParaRPr lang="en-US" sz="1800" smtClean="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ü"/>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ü"/>
                      </a:pPr>
                      <a:r>
                        <a:rPr lang="nb-NO" sz="1800" smtClean="0">
                          <a:effectLst/>
                          <a:latin typeface="Tahoma" panose="020B0604030504040204" pitchFamily="34" charset="0"/>
                          <a:ea typeface="Calibri" panose="020F0502020204030204" pitchFamily="34" charset="0"/>
                          <a:cs typeface="Times New Roman" panose="02020603050405020304" pitchFamily="18" charset="0"/>
                        </a:rPr>
                        <a:t>Ghi chép </a:t>
                      </a:r>
                      <a:r>
                        <a:rPr lang="nb-NO" sz="1800">
                          <a:effectLst/>
                          <a:latin typeface="Tahoma" panose="020B0604030504040204" pitchFamily="34" charset="0"/>
                          <a:ea typeface="Calibri" panose="020F0502020204030204" pitchFamily="34" charset="0"/>
                          <a:cs typeface="Times New Roman" panose="02020603050405020304" pitchFamily="18" charset="0"/>
                        </a:rPr>
                        <a:t>nội dung tổng kết.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1710640">
                <a:tc>
                  <a:txBody>
                    <a:bodyPr/>
                    <a:lstStyle/>
                    <a:p>
                      <a:pPr algn="ctr">
                        <a:lnSpc>
                          <a:spcPct val="107000"/>
                        </a:lnSpc>
                        <a:spcAft>
                          <a:spcPts val="800"/>
                        </a:spcAft>
                      </a:pPr>
                      <a:r>
                        <a:rPr lang="nb-NO" sz="1800">
                          <a:solidFill>
                            <a:srgbClr val="0000CC"/>
                          </a:solidFill>
                          <a:effectLst/>
                          <a:latin typeface="Tahoma" panose="020B0604030504040204" pitchFamily="34" charset="0"/>
                          <a:ea typeface="Times New Roman" panose="02020603050405020304" pitchFamily="18" charset="0"/>
                          <a:cs typeface="Times New Roman" panose="02020603050405020304" pitchFamily="18" charset="0"/>
                        </a:rPr>
                        <a:t>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pt-BR" sz="1800" u="sng">
                          <a:solidFill>
                            <a:srgbClr val="0000CC"/>
                          </a:solidFill>
                          <a:effectLst/>
                          <a:latin typeface="Tahoma" panose="020B0604030504040204" pitchFamily="34" charset="0"/>
                          <a:ea typeface="Times New Roman" panose="02020603050405020304" pitchFamily="18" charset="0"/>
                          <a:cs typeface="Times New Roman" panose="02020603050405020304" pitchFamily="18" charset="0"/>
                        </a:rPr>
                        <a:t>Hướng dẫn tự học: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v"/>
                      </a:pPr>
                      <a:r>
                        <a:rPr lang="pt-BR" sz="1800">
                          <a:effectLst/>
                          <a:latin typeface="Tahoma" panose="020B0604030504040204" pitchFamily="34" charset="0"/>
                          <a:ea typeface="Times New Roman" panose="02020603050405020304" pitchFamily="18" charset="0"/>
                          <a:cs typeface="Times New Roman" panose="02020603050405020304" pitchFamily="18" charset="0"/>
                        </a:rPr>
                        <a:t>Xem lại kiến thức bài học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v"/>
                      </a:pPr>
                      <a:r>
                        <a:rPr lang="pt-BR" sz="1800">
                          <a:effectLst/>
                          <a:latin typeface="Tahoma" panose="020B0604030504040204" pitchFamily="34" charset="0"/>
                          <a:ea typeface="Times New Roman" panose="02020603050405020304" pitchFamily="18" charset="0"/>
                          <a:cs typeface="Times New Roman" panose="02020603050405020304" pitchFamily="18" charset="0"/>
                        </a:rPr>
                        <a:t>Chuẩn bị kiến thức cho buổi sau: “</a:t>
                      </a:r>
                      <a:r>
                        <a:rPr lang="pt-BR" sz="1800" i="1">
                          <a:effectLst/>
                          <a:latin typeface="Tahoma" panose="020B0604030504040204" pitchFamily="34" charset="0"/>
                          <a:ea typeface="Times New Roman" panose="02020603050405020304" pitchFamily="18" charset="0"/>
                          <a:cs typeface="Times New Roman" panose="02020603050405020304" pitchFamily="18" charset="0"/>
                        </a:rPr>
                        <a:t>các thông số định mức của máy điện không đồng bộ ba pha”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ü"/>
                      </a:pP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Giáo</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viên</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bài</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tập</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tương</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tác</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chia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sẻ</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với</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học</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sinh</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thông</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qua </a:t>
                      </a:r>
                      <a:r>
                        <a:rPr lang="en-US" sz="1800" smtClean="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group, </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chat...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ü"/>
                      </a:pP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Thảo</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luận</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với</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lớp</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chọn</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nhóm</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báo</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cáo</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nội</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dung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bài</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học</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 </a:t>
                      </a:r>
                      <a:r>
                        <a:rPr lang="en-US" sz="1800" err="1">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sau</a:t>
                      </a:r>
                      <a:r>
                        <a:rPr lang="en-US" sz="1800">
                          <a:solidFill>
                            <a:srgbClr val="000000"/>
                          </a:solidFill>
                          <a:effectLst/>
                          <a:latin typeface="Tahoma" panose="020B0604030504040204" pitchFamily="34"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nb-NO" sz="1800">
                          <a:effectLst/>
                          <a:latin typeface="Tahoma" panose="020B0604030504040204" pitchFamily="34" charset="0"/>
                          <a:ea typeface="Times New Roman" panose="02020603050405020304" pitchFamily="18"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ü"/>
                      </a:pPr>
                      <a:r>
                        <a:rPr lang="nb-NO" sz="1800">
                          <a:effectLst/>
                          <a:latin typeface="Tahoma" panose="020B0604030504040204" pitchFamily="34" charset="0"/>
                          <a:ea typeface="Times New Roman" panose="02020603050405020304" pitchFamily="18" charset="0"/>
                          <a:cs typeface="Times New Roman" panose="02020603050405020304" pitchFamily="18" charset="0"/>
                        </a:rPr>
                        <a:t>Làm bài tập về nhà và xem trước tài liệu cho buổi học sau</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ü"/>
                      </a:pPr>
                      <a:r>
                        <a:rPr lang="nb-NO" sz="1800">
                          <a:effectLst/>
                          <a:latin typeface="Tahoma" panose="020B0604030504040204" pitchFamily="34" charset="0"/>
                          <a:ea typeface="Times New Roman" panose="02020603050405020304" pitchFamily="18" charset="0"/>
                          <a:cs typeface="Times New Roman" panose="02020603050405020304" pitchFamily="18" charset="0"/>
                        </a:rPr>
                        <a:t>Chia </a:t>
                      </a:r>
                      <a:r>
                        <a:rPr lang="nb-NO" sz="1800" smtClean="0">
                          <a:effectLst/>
                          <a:latin typeface="Tahoma" panose="020B0604030504040204" pitchFamily="34" charset="0"/>
                          <a:ea typeface="Times New Roman" panose="02020603050405020304" pitchFamily="18" charset="0"/>
                          <a:cs typeface="Times New Roman" panose="02020603050405020304" pitchFamily="18" charset="0"/>
                        </a:rPr>
                        <a:t>sẻ </a:t>
                      </a:r>
                      <a:r>
                        <a:rPr lang="nb-NO" sz="1800">
                          <a:effectLst/>
                          <a:latin typeface="Tahoma" panose="020B0604030504040204" pitchFamily="34" charset="0"/>
                          <a:ea typeface="Times New Roman" panose="02020603050405020304" pitchFamily="18" charset="0"/>
                          <a:cs typeface="Times New Roman" panose="02020603050405020304" pitchFamily="18" charset="0"/>
                        </a:rPr>
                        <a:t>các vấn đề còn khó khăn để cùng thảo luận giải quyết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4306" marR="543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3" name="TextBox 2"/>
          <p:cNvSpPr txBox="1"/>
          <p:nvPr/>
        </p:nvSpPr>
        <p:spPr>
          <a:xfrm>
            <a:off x="256373" y="140754"/>
            <a:ext cx="10169496" cy="461665"/>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GIÁO ÁN ĐƯỢC THIẾT KẾ THEO MÔ HÌNH LỚP HỌC ĐẢO NGƯỢC</a:t>
            </a:r>
          </a:p>
        </p:txBody>
      </p:sp>
    </p:spTree>
    <p:extLst>
      <p:ext uri="{BB962C8B-B14F-4D97-AF65-F5344CB8AC3E}">
        <p14:creationId xmlns:p14="http://schemas.microsoft.com/office/powerpoint/2010/main" val="26713705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0040" b="10867"/>
          <a:stretch/>
        </p:blipFill>
        <p:spPr>
          <a:xfrm>
            <a:off x="1679626" y="808950"/>
            <a:ext cx="9923093" cy="6137277"/>
          </a:xfrm>
          <a:prstGeom prst="rect">
            <a:avLst/>
          </a:prstGeom>
        </p:spPr>
      </p:pic>
      <p:pic>
        <p:nvPicPr>
          <p:cNvPr id="4" name="Picture 3"/>
          <p:cNvPicPr>
            <a:picLocks noChangeAspect="1"/>
          </p:cNvPicPr>
          <p:nvPr/>
        </p:nvPicPr>
        <p:blipFill rotWithShape="1">
          <a:blip r:embed="rId3"/>
          <a:srcRect l="20218" b="8624"/>
          <a:stretch/>
        </p:blipFill>
        <p:spPr>
          <a:xfrm>
            <a:off x="1834603" y="725500"/>
            <a:ext cx="9758444" cy="6132500"/>
          </a:xfrm>
          <a:prstGeom prst="rect">
            <a:avLst/>
          </a:prstGeom>
        </p:spPr>
      </p:pic>
      <p:pic>
        <p:nvPicPr>
          <p:cNvPr id="5" name="Picture 4"/>
          <p:cNvPicPr>
            <a:picLocks noChangeAspect="1"/>
          </p:cNvPicPr>
          <p:nvPr/>
        </p:nvPicPr>
        <p:blipFill rotWithShape="1">
          <a:blip r:embed="rId4"/>
          <a:srcRect l="21073" r="3655" b="11274"/>
          <a:stretch/>
        </p:blipFill>
        <p:spPr>
          <a:xfrm>
            <a:off x="1994209" y="665680"/>
            <a:ext cx="9598838" cy="6364424"/>
          </a:xfrm>
          <a:prstGeom prst="rect">
            <a:avLst/>
          </a:prstGeom>
        </p:spPr>
      </p:pic>
      <p:pic>
        <p:nvPicPr>
          <p:cNvPr id="6" name="Picture 5"/>
          <p:cNvPicPr>
            <a:picLocks noChangeAspect="1"/>
          </p:cNvPicPr>
          <p:nvPr/>
        </p:nvPicPr>
        <p:blipFill rotWithShape="1">
          <a:blip r:embed="rId5"/>
          <a:srcRect l="21469" b="5287"/>
          <a:stretch/>
        </p:blipFill>
        <p:spPr>
          <a:xfrm>
            <a:off x="1994209" y="582230"/>
            <a:ext cx="9763487" cy="6623617"/>
          </a:xfrm>
          <a:prstGeom prst="rect">
            <a:avLst/>
          </a:prstGeom>
        </p:spPr>
      </p:pic>
      <p:sp>
        <p:nvSpPr>
          <p:cNvPr id="7" name="TextBox 6"/>
          <p:cNvSpPr txBox="1"/>
          <p:nvPr/>
        </p:nvSpPr>
        <p:spPr>
          <a:xfrm>
            <a:off x="256373" y="120565"/>
            <a:ext cx="8161234" cy="461665"/>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HỔ TRỢ CỦA ZALO TRONG QUÁ TRÌNH DẠY HỌC</a:t>
            </a:r>
          </a:p>
        </p:txBody>
      </p:sp>
    </p:spTree>
    <p:extLst>
      <p:ext uri="{BB962C8B-B14F-4D97-AF65-F5344CB8AC3E}">
        <p14:creationId xmlns:p14="http://schemas.microsoft.com/office/powerpoint/2010/main" val="2484727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1679" y="1641264"/>
            <a:ext cx="5674409" cy="4401205"/>
          </a:xfrm>
          <a:prstGeom prst="rect">
            <a:avLst/>
          </a:prstGeom>
          <a:solidFill>
            <a:schemeClr val="accent6">
              <a:lumMod val="40000"/>
              <a:lumOff val="60000"/>
            </a:schemeClr>
          </a:solidFill>
        </p:spPr>
        <p:txBody>
          <a:bodyPr wrap="square">
            <a:spAutoFit/>
          </a:bodyPr>
          <a:lstStyle/>
          <a:p>
            <a:pPr marL="342900" lvl="0" indent="-342900" algn="just" fontAlgn="base">
              <a:spcAft>
                <a:spcPts val="0"/>
              </a:spcAft>
              <a:buFont typeface="Wingdings" panose="05000000000000000000" pitchFamily="2" charset="2"/>
              <a:buChar char=""/>
            </a:pPr>
            <a:r>
              <a:rPr lang="vi-VN" sz="2000" u="sng">
                <a:latin typeface="Tahoma" panose="020B0604030504040204" pitchFamily="34" charset="0"/>
                <a:ea typeface="Tahoma" panose="020B0604030504040204" pitchFamily="34" charset="0"/>
                <a:cs typeface="Tahoma" panose="020B0604030504040204" pitchFamily="34" charset="0"/>
              </a:rPr>
              <a:t>Tạo ra môi trường học tập linh hoạt</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 sôi động,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gây</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hứng thú</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về</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môn</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học</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và</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khơi</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gợi</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đam</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mê</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tìm</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hiểu</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kiến</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thức</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a:t>
            </a:r>
            <a:endParaRPr lang="en-US" sz="2000">
              <a:solidFill>
                <a:srgbClr val="000000"/>
              </a:solidFill>
              <a:latin typeface="Tahoma" panose="020B0604030504040204" pitchFamily="34" charset="0"/>
              <a:ea typeface="Tahoma" panose="020B0604030504040204" pitchFamily="34" charset="0"/>
              <a:cs typeface="Tahoma" panose="020B0604030504040204" pitchFamily="34" charset="0"/>
            </a:endParaRPr>
          </a:p>
          <a:p>
            <a:pPr lvl="0" algn="just" fontAlgn="base">
              <a:spcAft>
                <a:spcPts val="0"/>
              </a:spcAft>
            </a:pP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 </a:t>
            </a:r>
            <a:endParaRPr lang="en-US" sz="2000">
              <a:latin typeface="Tahoma" panose="020B0604030504040204" pitchFamily="34" charset="0"/>
              <a:ea typeface="Tahoma" panose="020B0604030504040204" pitchFamily="34" charset="0"/>
              <a:cs typeface="Tahoma" panose="020B0604030504040204" pitchFamily="34" charset="0"/>
            </a:endParaRPr>
          </a:p>
          <a:p>
            <a:pPr marL="342900" lvl="0" indent="-342900" algn="just" fontAlgn="base">
              <a:spcAft>
                <a:spcPts val="0"/>
              </a:spcAft>
              <a:buFont typeface="Wingdings" panose="05000000000000000000" pitchFamily="2" charset="2"/>
              <a:buChar char=""/>
            </a:pP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T</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ạo nên </a:t>
            </a:r>
            <a:r>
              <a:rPr lang="vi-VN" sz="2000" u="sng">
                <a:latin typeface="Tahoma" panose="020B0604030504040204" pitchFamily="34" charset="0"/>
                <a:ea typeface="Tahoma" panose="020B0604030504040204" pitchFamily="34" charset="0"/>
                <a:cs typeface="Tahoma" panose="020B0604030504040204" pitchFamily="34" charset="0"/>
              </a:rPr>
              <a:t>văn hóa học tập mới </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cho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học</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viên</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 </a:t>
            </a:r>
            <a:endParaRPr lang="en-US" sz="2000">
              <a:solidFill>
                <a:srgbClr val="000000"/>
              </a:solidFill>
              <a:latin typeface="Tahoma" panose="020B0604030504040204" pitchFamily="34" charset="0"/>
              <a:ea typeface="Tahoma" panose="020B0604030504040204" pitchFamily="34" charset="0"/>
              <a:cs typeface="Tahoma" panose="020B0604030504040204" pitchFamily="34" charset="0"/>
            </a:endParaRPr>
          </a:p>
          <a:p>
            <a:pPr lvl="0" algn="just" fontAlgn="base">
              <a:spcAft>
                <a:spcPts val="0"/>
              </a:spcAft>
            </a:pPr>
            <a:endParaRPr lang="en-US" sz="200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lvl="0" indent="-342900" algn="just" fontAlgn="base">
              <a:spcAft>
                <a:spcPts val="0"/>
              </a:spcAft>
              <a:buFont typeface="Wingdings" panose="05000000000000000000" pitchFamily="2" charset="2"/>
              <a:buChar char=""/>
            </a:pP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L</a:t>
            </a:r>
            <a:r>
              <a:rPr lang="en-US" sz="2000" smtClean="0">
                <a:solidFill>
                  <a:srgbClr val="000000"/>
                </a:solidFill>
                <a:latin typeface="Tahoma" panose="020B0604030504040204" pitchFamily="34" charset="0"/>
                <a:ea typeface="Tahoma" panose="020B0604030504040204" pitchFamily="34" charset="0"/>
                <a:cs typeface="Tahoma" panose="020B0604030504040204" pitchFamily="34" charset="0"/>
              </a:rPr>
              <a:t>ớp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học</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đảo</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ngược</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 cung cấp nội dung chương trình </a:t>
            </a:r>
            <a:r>
              <a:rPr lang="vi-VN" sz="2000" u="sng">
                <a:solidFill>
                  <a:srgbClr val="000000"/>
                </a:solidFill>
                <a:latin typeface="Tahoma" panose="020B0604030504040204" pitchFamily="34" charset="0"/>
                <a:ea typeface="Tahoma" panose="020B0604030504040204" pitchFamily="34" charset="0"/>
                <a:cs typeface="Tahoma" panose="020B0604030504040204" pitchFamily="34" charset="0"/>
              </a:rPr>
              <a:t>học </a:t>
            </a:r>
            <a:r>
              <a:rPr lang="vi-VN" sz="2000" u="sng" smtClean="0">
                <a:solidFill>
                  <a:srgbClr val="000000"/>
                </a:solidFill>
                <a:latin typeface="Tahoma" panose="020B0604030504040204" pitchFamily="34" charset="0"/>
                <a:ea typeface="Tahoma" panose="020B0604030504040204" pitchFamily="34" charset="0"/>
                <a:cs typeface="Tahoma" panose="020B0604030504040204" pitchFamily="34" charset="0"/>
              </a:rPr>
              <a:t>tập </a:t>
            </a:r>
            <a:r>
              <a:rPr lang="vi-VN" sz="2000" u="sng">
                <a:solidFill>
                  <a:srgbClr val="000000"/>
                </a:solidFill>
                <a:latin typeface="Tahoma" panose="020B0604030504040204" pitchFamily="34" charset="0"/>
                <a:ea typeface="Tahoma" panose="020B0604030504040204" pitchFamily="34" charset="0"/>
                <a:cs typeface="Tahoma" panose="020B0604030504040204" pitchFamily="34" charset="0"/>
              </a:rPr>
              <a:t>có định hướng. </a:t>
            </a:r>
            <a:endParaRPr lang="en-US" sz="2000" u="sng">
              <a:solidFill>
                <a:srgbClr val="000000"/>
              </a:solidFill>
              <a:latin typeface="Tahoma" panose="020B0604030504040204" pitchFamily="34" charset="0"/>
              <a:ea typeface="Tahoma" panose="020B0604030504040204" pitchFamily="34" charset="0"/>
              <a:cs typeface="Tahoma" panose="020B0604030504040204" pitchFamily="34" charset="0"/>
            </a:endParaRPr>
          </a:p>
          <a:p>
            <a:pPr lvl="0" algn="just" fontAlgn="base">
              <a:spcAft>
                <a:spcPts val="0"/>
              </a:spcAft>
            </a:pPr>
            <a:endParaRPr lang="en-US" sz="200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lvl="0" indent="-342900" algn="just" fontAlgn="base">
              <a:spcAft>
                <a:spcPts val="0"/>
              </a:spcAft>
              <a:buFont typeface="Wingdings" panose="05000000000000000000" pitchFamily="2" charset="2"/>
              <a:buChar char=""/>
            </a:pP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C</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ác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học</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viên</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cũng</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có</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u="sng" err="1">
                <a:solidFill>
                  <a:srgbClr val="000000"/>
                </a:solidFill>
                <a:latin typeface="Tahoma" panose="020B0604030504040204" pitchFamily="34" charset="0"/>
                <a:ea typeface="Tahoma" panose="020B0604030504040204" pitchFamily="34" charset="0"/>
                <a:cs typeface="Tahoma" panose="020B0604030504040204" pitchFamily="34" charset="0"/>
              </a:rPr>
              <a:t>nhiều</a:t>
            </a:r>
            <a:r>
              <a:rPr lang="en-US" sz="2000" u="sng">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u="sng" err="1">
                <a:solidFill>
                  <a:srgbClr val="000000"/>
                </a:solidFill>
                <a:latin typeface="Tahoma" panose="020B0604030504040204" pitchFamily="34" charset="0"/>
                <a:ea typeface="Tahoma" panose="020B0604030504040204" pitchFamily="34" charset="0"/>
                <a:cs typeface="Tahoma" panose="020B0604030504040204" pitchFamily="34" charset="0"/>
              </a:rPr>
              <a:t>cơ</a:t>
            </a:r>
            <a:r>
              <a:rPr lang="en-US" sz="2000" u="sng">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u="sng" err="1">
                <a:solidFill>
                  <a:srgbClr val="000000"/>
                </a:solidFill>
                <a:latin typeface="Tahoma" panose="020B0604030504040204" pitchFamily="34" charset="0"/>
                <a:ea typeface="Tahoma" panose="020B0604030504040204" pitchFamily="34" charset="0"/>
                <a:cs typeface="Tahoma" panose="020B0604030504040204" pitchFamily="34" charset="0"/>
              </a:rPr>
              <a:t>hội</a:t>
            </a:r>
            <a:r>
              <a:rPr lang="vi-VN" sz="2000" u="sng">
                <a:solidFill>
                  <a:srgbClr val="000000"/>
                </a:solidFill>
                <a:latin typeface="Tahoma" panose="020B0604030504040204" pitchFamily="34" charset="0"/>
                <a:ea typeface="Tahoma" panose="020B0604030504040204" pitchFamily="34" charset="0"/>
                <a:cs typeface="Tahoma" panose="020B0604030504040204" pitchFamily="34" charset="0"/>
              </a:rPr>
              <a:t> cộng tác với nhau</a:t>
            </a:r>
            <a:r>
              <a:rPr lang="vi-VN" sz="2000">
                <a:solidFill>
                  <a:srgbClr val="000000"/>
                </a:solidFill>
                <a:latin typeface="Tahoma" panose="020B0604030504040204" pitchFamily="34" charset="0"/>
                <a:ea typeface="Tahoma" panose="020B0604030504040204" pitchFamily="34" charset="0"/>
                <a:cs typeface="Tahoma" panose="020B0604030504040204" pitchFamily="34" charset="0"/>
              </a:rPr>
              <a:t>, cùng suy nghĩ và chịu trách nhiệm trong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quá</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trình</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học</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tập</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của</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chính</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2000" err="1">
                <a:solidFill>
                  <a:srgbClr val="000000"/>
                </a:solidFill>
                <a:latin typeface="Tahoma" panose="020B0604030504040204" pitchFamily="34" charset="0"/>
                <a:ea typeface="Tahoma" panose="020B0604030504040204" pitchFamily="34" charset="0"/>
                <a:cs typeface="Tahoma" panose="020B0604030504040204" pitchFamily="34" charset="0"/>
              </a:rPr>
              <a:t>mình</a:t>
            </a:r>
            <a:r>
              <a:rPr lang="en-US" sz="2000">
                <a:solidFill>
                  <a:srgbClr val="000000"/>
                </a:solidFill>
                <a:latin typeface="Tahoma" panose="020B0604030504040204" pitchFamily="34" charset="0"/>
                <a:ea typeface="Tahoma" panose="020B0604030504040204" pitchFamily="34" charset="0"/>
                <a:cs typeface="Tahoma" panose="020B0604030504040204" pitchFamily="34" charset="0"/>
              </a:rPr>
              <a:t>. </a:t>
            </a:r>
          </a:p>
          <a:p>
            <a:pPr marL="342900" lvl="0" indent="-342900" algn="just" fontAlgn="base">
              <a:spcAft>
                <a:spcPts val="0"/>
              </a:spcAft>
              <a:buFont typeface="Wingdings" panose="05000000000000000000" pitchFamily="2" charset="2"/>
              <a:buChar char=""/>
            </a:pPr>
            <a:endParaRPr lang="en-US" sz="200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fontAlgn="base">
              <a:buFont typeface="Wingdings" panose="05000000000000000000" pitchFamily="2" charset="2"/>
              <a:buChar char=""/>
            </a:pPr>
            <a:r>
              <a:rPr lang="en-US" sz="2000" err="1">
                <a:latin typeface="Tahoma" panose="020B0604030504040204" pitchFamily="34" charset="0"/>
                <a:ea typeface="Tahoma" panose="020B0604030504040204" pitchFamily="34" charset="0"/>
                <a:cs typeface="Tahoma" panose="020B0604030504040204" pitchFamily="34" charset="0"/>
              </a:rPr>
              <a:t>Giúp</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giáo</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viên</a:t>
            </a:r>
            <a:r>
              <a:rPr lang="en-US" sz="2000">
                <a:latin typeface="Tahoma" panose="020B0604030504040204" pitchFamily="34" charset="0"/>
                <a:ea typeface="Tahoma" panose="020B0604030504040204" pitchFamily="34" charset="0"/>
                <a:cs typeface="Tahoma" panose="020B0604030504040204" pitchFamily="34" charset="0"/>
              </a:rPr>
              <a:t> </a:t>
            </a:r>
            <a:r>
              <a:rPr lang="en-US" sz="2000" u="sng" err="1">
                <a:latin typeface="Tahoma" panose="020B0604030504040204" pitchFamily="34" charset="0"/>
                <a:ea typeface="Tahoma" panose="020B0604030504040204" pitchFamily="34" charset="0"/>
                <a:cs typeface="Tahoma" panose="020B0604030504040204" pitchFamily="34" charset="0"/>
              </a:rPr>
              <a:t>hoàn</a:t>
            </a:r>
            <a:r>
              <a:rPr lang="en-US" sz="2000" u="sng">
                <a:latin typeface="Tahoma" panose="020B0604030504040204" pitchFamily="34" charset="0"/>
                <a:ea typeface="Tahoma" panose="020B0604030504040204" pitchFamily="34" charset="0"/>
                <a:cs typeface="Tahoma" panose="020B0604030504040204" pitchFamily="34" charset="0"/>
              </a:rPr>
              <a:t> </a:t>
            </a:r>
            <a:r>
              <a:rPr lang="en-US" sz="2000" u="sng" err="1">
                <a:latin typeface="Tahoma" panose="020B0604030504040204" pitchFamily="34" charset="0"/>
                <a:ea typeface="Tahoma" panose="020B0604030504040204" pitchFamily="34" charset="0"/>
                <a:cs typeface="Tahoma" panose="020B0604030504040204" pitchFamily="34" charset="0"/>
              </a:rPr>
              <a:t>thiện</a:t>
            </a:r>
            <a:r>
              <a:rPr lang="en-US" sz="2000" u="sng">
                <a:latin typeface="Tahoma" panose="020B0604030504040204" pitchFamily="34" charset="0"/>
                <a:ea typeface="Tahoma" panose="020B0604030504040204" pitchFamily="34" charset="0"/>
                <a:cs typeface="Tahoma" panose="020B0604030504040204" pitchFamily="34" charset="0"/>
              </a:rPr>
              <a:t> </a:t>
            </a:r>
            <a:r>
              <a:rPr lang="en-US" sz="2000" u="sng" smtClean="0">
                <a:latin typeface="Tahoma" panose="020B0604030504040204" pitchFamily="34" charset="0"/>
                <a:ea typeface="Tahoma" panose="020B0604030504040204" pitchFamily="34" charset="0"/>
                <a:cs typeface="Tahoma" panose="020B0604030504040204" pitchFamily="34" charset="0"/>
              </a:rPr>
              <a:t>hơn</a:t>
            </a:r>
            <a:endParaRPr lang="en-US" sz="2000" u="sng">
              <a:effectLst/>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7335521" y="2342708"/>
            <a:ext cx="4670548" cy="3247043"/>
          </a:xfrm>
          <a:prstGeom prst="rect">
            <a:avLst/>
          </a:prstGeom>
          <a:solidFill>
            <a:schemeClr val="bg1">
              <a:lumMod val="95000"/>
            </a:schemeClr>
          </a:solidFill>
        </p:spPr>
        <p:txBody>
          <a:bodyPr wrap="square">
            <a:spAutoFit/>
          </a:bodyPr>
          <a:lstStyle/>
          <a:p>
            <a:pPr marL="342900" lvl="0" indent="-342900" algn="just">
              <a:spcBef>
                <a:spcPts val="1200"/>
              </a:spcBef>
              <a:spcAft>
                <a:spcPts val="300"/>
              </a:spcAft>
              <a:buFont typeface="Wingdings" panose="05000000000000000000" pitchFamily="2" charset="2"/>
              <a:buChar char=""/>
              <a:tabLst>
                <a:tab pos="2286000" algn="l"/>
                <a:tab pos="457200" algn="l"/>
              </a:tabLst>
            </a:pPr>
            <a:r>
              <a:rPr lang="en-US" sz="2000" err="1">
                <a:latin typeface="Tahoma" panose="020B0604030504040204" pitchFamily="34" charset="0"/>
                <a:ea typeface="Tahoma" panose="020B0604030504040204" pitchFamily="34" charset="0"/>
                <a:cs typeface="Tahoma" panose="020B0604030504040204" pitchFamily="34" charset="0"/>
              </a:rPr>
              <a:t>Không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phải</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nội</a:t>
            </a:r>
            <a:r>
              <a:rPr lang="en-US" sz="2000">
                <a:latin typeface="Tahoma" panose="020B0604030504040204" pitchFamily="34" charset="0"/>
                <a:ea typeface="Tahoma" panose="020B0604030504040204" pitchFamily="34" charset="0"/>
                <a:cs typeface="Tahoma" panose="020B0604030504040204" pitchFamily="34" charset="0"/>
              </a:rPr>
              <a:t> dung </a:t>
            </a:r>
            <a:r>
              <a:rPr lang="en-US" sz="2000" err="1">
                <a:latin typeface="Tahoma" panose="020B0604030504040204" pitchFamily="34" charset="0"/>
                <a:ea typeface="Tahoma" panose="020B0604030504040204" pitchFamily="34" charset="0"/>
                <a:cs typeface="Tahoma" panose="020B0604030504040204" pitchFamily="34" charset="0"/>
              </a:rPr>
              <a:t>nào</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cũng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phù</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hợp</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sử</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dụng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phương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pháp</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lớp</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học</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đảo</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ngược</a:t>
            </a:r>
            <a:endParaRPr lang="en-US" sz="2000">
              <a:latin typeface="Tahoma" panose="020B0604030504040204" pitchFamily="34" charset="0"/>
              <a:ea typeface="Tahoma" panose="020B0604030504040204" pitchFamily="34" charset="0"/>
              <a:cs typeface="Tahoma" panose="020B0604030504040204" pitchFamily="34" charset="0"/>
            </a:endParaRPr>
          </a:p>
          <a:p>
            <a:pPr marL="342900" lvl="0" indent="-342900" algn="just">
              <a:spcBef>
                <a:spcPts val="1200"/>
              </a:spcBef>
              <a:spcAft>
                <a:spcPts val="300"/>
              </a:spcAft>
              <a:buFont typeface="Wingdings" panose="05000000000000000000" pitchFamily="2" charset="2"/>
              <a:buChar char=""/>
              <a:tabLst>
                <a:tab pos="2286000" algn="l"/>
                <a:tab pos="457200" algn="l"/>
              </a:tabLst>
            </a:pPr>
            <a:r>
              <a:rPr lang="en-US" sz="2000" err="1">
                <a:latin typeface="Tahoma" panose="020B0604030504040204" pitchFamily="34" charset="0"/>
                <a:ea typeface="Tahoma" panose="020B0604030504040204" pitchFamily="34" charset="0"/>
                <a:cs typeface="Tahoma" panose="020B0604030504040204" pitchFamily="34" charset="0"/>
              </a:rPr>
              <a:t>Học</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viên</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cần</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có</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và</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được</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sử</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dụng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máy</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tính</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điện</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thoại</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thông</a:t>
            </a:r>
            <a:r>
              <a:rPr lang="en-US" sz="2000">
                <a:latin typeface="Tahoma" panose="020B0604030504040204" pitchFamily="34" charset="0"/>
                <a:ea typeface="Tahoma" panose="020B0604030504040204" pitchFamily="34" charset="0"/>
                <a:cs typeface="Tahoma" panose="020B0604030504040204" pitchFamily="34" charset="0"/>
              </a:rPr>
              <a:t> minh </a:t>
            </a:r>
            <a:r>
              <a:rPr lang="en-US" sz="2000" err="1">
                <a:latin typeface="Tahoma" panose="020B0604030504040204" pitchFamily="34" charset="0"/>
                <a:ea typeface="Tahoma" panose="020B0604030504040204" pitchFamily="34" charset="0"/>
                <a:cs typeface="Tahoma" panose="020B0604030504040204" pitchFamily="34" charset="0"/>
              </a:rPr>
              <a:t>và</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truy</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cập</a:t>
            </a:r>
            <a:r>
              <a:rPr lang="en-US" sz="2000">
                <a:latin typeface="Tahoma" panose="020B0604030504040204" pitchFamily="34" charset="0"/>
                <a:ea typeface="Tahoma" panose="020B0604030504040204" pitchFamily="34" charset="0"/>
                <a:cs typeface="Tahoma" panose="020B0604030504040204" pitchFamily="34" charset="0"/>
              </a:rPr>
              <a:t> internet </a:t>
            </a:r>
            <a:r>
              <a:rPr lang="en-US" sz="2000" err="1">
                <a:latin typeface="Tahoma" panose="020B0604030504040204" pitchFamily="34" charset="0"/>
                <a:ea typeface="Tahoma" panose="020B0604030504040204" pitchFamily="34" charset="0"/>
                <a:cs typeface="Tahoma" panose="020B0604030504040204" pitchFamily="34" charset="0"/>
              </a:rPr>
              <a:t>tại</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nhà</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cũng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như</a:t>
            </a:r>
            <a:r>
              <a:rPr lang="en-US" sz="2000">
                <a:latin typeface="Tahoma" panose="020B0604030504040204" pitchFamily="34" charset="0"/>
                <a:ea typeface="Tahoma" panose="020B0604030504040204" pitchFamily="34" charset="0"/>
                <a:cs typeface="Tahoma" panose="020B0604030504040204" pitchFamily="34" charset="0"/>
              </a:rPr>
              <a:t> </a:t>
            </a:r>
            <a:r>
              <a:rPr lang="en-US" sz="2000" smtClean="0">
                <a:latin typeface="Tahoma" panose="020B0604030504040204" pitchFamily="34" charset="0"/>
                <a:ea typeface="Tahoma" panose="020B0604030504040204" pitchFamily="34" charset="0"/>
                <a:cs typeface="Tahoma" panose="020B0604030504040204" pitchFamily="34" charset="0"/>
              </a:rPr>
              <a:t> trên lớp </a:t>
            </a:r>
            <a:r>
              <a:rPr lang="en-US" sz="2000" err="1">
                <a:latin typeface="Tahoma" panose="020B0604030504040204" pitchFamily="34" charset="0"/>
                <a:ea typeface="Tahoma" panose="020B0604030504040204" pitchFamily="34" charset="0"/>
                <a:cs typeface="Tahoma" panose="020B0604030504040204" pitchFamily="34" charset="0"/>
              </a:rPr>
              <a:t>học</a:t>
            </a:r>
            <a:r>
              <a:rPr lang="en-US" sz="2000">
                <a:latin typeface="Tahoma" panose="020B0604030504040204" pitchFamily="34" charset="0"/>
                <a:ea typeface="Tahoma" panose="020B0604030504040204" pitchFamily="34" charset="0"/>
                <a:cs typeface="Tahoma" panose="020B0604030504040204" pitchFamily="34" charset="0"/>
              </a:rPr>
              <a:t>.</a:t>
            </a:r>
            <a:endParaRPr lang="en-US" sz="2000" b="1" i="1">
              <a:latin typeface="Tahoma" panose="020B0604030504040204" pitchFamily="34" charset="0"/>
              <a:ea typeface="Tahoma" panose="020B0604030504040204" pitchFamily="34" charset="0"/>
              <a:cs typeface="Tahoma" panose="020B0604030504040204" pitchFamily="34" charset="0"/>
            </a:endParaRPr>
          </a:p>
          <a:p>
            <a:pPr marL="342900" lvl="0" indent="-342900" algn="just">
              <a:spcBef>
                <a:spcPts val="1200"/>
              </a:spcBef>
              <a:spcAft>
                <a:spcPts val="300"/>
              </a:spcAft>
              <a:buFont typeface="Wingdings" panose="05000000000000000000" pitchFamily="2" charset="2"/>
              <a:buChar char=""/>
              <a:tabLst>
                <a:tab pos="2286000" algn="l"/>
                <a:tab pos="457200" algn="l"/>
              </a:tabLst>
            </a:pPr>
            <a:r>
              <a:rPr lang="en-US" sz="2000" smtClean="0">
                <a:latin typeface="Tahoma" panose="020B0604030504040204" pitchFamily="34" charset="0"/>
                <a:ea typeface="Tahoma" panose="020B0604030504040204" pitchFamily="34" charset="0"/>
                <a:cs typeface="Tahoma" panose="020B0604030504040204" pitchFamily="34" charset="0"/>
              </a:rPr>
              <a:t>Giáo </a:t>
            </a:r>
            <a:r>
              <a:rPr lang="en-US" sz="2000" err="1">
                <a:latin typeface="Tahoma" panose="020B0604030504040204" pitchFamily="34" charset="0"/>
                <a:ea typeface="Tahoma" panose="020B0604030504040204" pitchFamily="34" charset="0"/>
                <a:cs typeface="Tahoma" panose="020B0604030504040204" pitchFamily="34" charset="0"/>
              </a:rPr>
              <a:t>viên</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sẽ</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tốn</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nhiều</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thời</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gian</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và</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công</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sức</a:t>
            </a:r>
            <a:r>
              <a:rPr lang="en-US" sz="2000">
                <a:latin typeface="Tahoma" panose="020B0604030504040204" pitchFamily="34" charset="0"/>
                <a:ea typeface="Tahoma" panose="020B0604030504040204" pitchFamily="34" charset="0"/>
                <a:cs typeface="Tahoma" panose="020B0604030504040204" pitchFamily="34" charset="0"/>
              </a:rPr>
              <a:t> </a:t>
            </a:r>
            <a:r>
              <a:rPr lang="en-US" sz="2000" smtClean="0">
                <a:latin typeface="Tahoma" panose="020B0604030504040204" pitchFamily="34" charset="0"/>
                <a:ea typeface="Tahoma" panose="020B0604030504040204" pitchFamily="34" charset="0"/>
                <a:cs typeface="Tahoma" panose="020B0604030504040204" pitchFamily="34" charset="0"/>
              </a:rPr>
              <a:t>hơn để </a:t>
            </a:r>
            <a:r>
              <a:rPr lang="en-US" sz="2000" err="1">
                <a:latin typeface="Tahoma" panose="020B0604030504040204" pitchFamily="34" charset="0"/>
                <a:ea typeface="Tahoma" panose="020B0604030504040204" pitchFamily="34" charset="0"/>
                <a:cs typeface="Tahoma" panose="020B0604030504040204" pitchFamily="34" charset="0"/>
              </a:rPr>
              <a:t>chuẩn</a:t>
            </a:r>
            <a:r>
              <a:rPr lang="en-US" sz="2000">
                <a:latin typeface="Tahoma" panose="020B0604030504040204" pitchFamily="34" charset="0"/>
                <a:ea typeface="Tahoma" panose="020B0604030504040204" pitchFamily="34" charset="0"/>
                <a:cs typeface="Tahoma" panose="020B0604030504040204" pitchFamily="34" charset="0"/>
              </a:rPr>
              <a:t> </a:t>
            </a:r>
            <a:r>
              <a:rPr lang="en-US" sz="2000" err="1">
                <a:latin typeface="Tahoma" panose="020B0604030504040204" pitchFamily="34" charset="0"/>
                <a:ea typeface="Tahoma" panose="020B0604030504040204" pitchFamily="34" charset="0"/>
                <a:cs typeface="Tahoma" panose="020B0604030504040204" pitchFamily="34" charset="0"/>
              </a:rPr>
              <a:t>bị</a:t>
            </a:r>
            <a:r>
              <a:rPr lang="en-US" sz="2000">
                <a:latin typeface="Tahoma" panose="020B0604030504040204" pitchFamily="34" charset="0"/>
                <a:ea typeface="Tahoma" panose="020B0604030504040204" pitchFamily="34" charset="0"/>
                <a:cs typeface="Tahoma" panose="020B0604030504040204" pitchFamily="34" charset="0"/>
              </a:rPr>
              <a:t> </a:t>
            </a:r>
            <a:r>
              <a:rPr lang="en-US" sz="2000" smtClean="0">
                <a:latin typeface="Tahoma" panose="020B0604030504040204" pitchFamily="34" charset="0"/>
                <a:ea typeface="Tahoma" panose="020B0604030504040204" pitchFamily="34" charset="0"/>
                <a:cs typeface="Tahoma" panose="020B0604030504040204" pitchFamily="34" charset="0"/>
              </a:rPr>
              <a:t>bài.</a:t>
            </a:r>
            <a:endParaRPr lang="en-US" sz="2000" b="1" i="1">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786391" y="134692"/>
            <a:ext cx="2341548" cy="523220"/>
          </a:xfrm>
          <a:prstGeom prst="rect">
            <a:avLst/>
          </a:prstGeom>
          <a:noFill/>
        </p:spPr>
        <p:txBody>
          <a:bodyPr wrap="square" rtlCol="0">
            <a:spAutoFit/>
          </a:bodyPr>
          <a:lstStyle/>
          <a:p>
            <a:pPr algn="ct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NHẬN XÉT</a:t>
            </a:r>
            <a:endParaRPr lang="en-US" sz="28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2917537" y="811289"/>
            <a:ext cx="1687081" cy="523220"/>
          </a:xfrm>
          <a:prstGeom prst="rect">
            <a:avLst/>
          </a:prstGeom>
        </p:spPr>
        <p:txBody>
          <a:bodyPr wrap="square">
            <a:spAutoFit/>
          </a:bodyPr>
          <a:lstStyle/>
          <a:p>
            <a:pPr algn="ctr"/>
            <a:r>
              <a:rPr lang="en-US" sz="2800" b="1" err="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Ưu</a:t>
            </a:r>
            <a:r>
              <a:rPr lang="en-US" sz="2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2800" b="1" err="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điểm</a:t>
            </a:r>
            <a:endParaRPr lang="en-US" sz="2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8200526" y="1334509"/>
            <a:ext cx="2940538" cy="523220"/>
          </a:xfrm>
          <a:prstGeom prst="rect">
            <a:avLst/>
          </a:prstGeom>
        </p:spPr>
        <p:txBody>
          <a:bodyPr wrap="square">
            <a:spAutoFit/>
          </a:bodyPr>
          <a:lstStyle/>
          <a:p>
            <a:pPr algn="ctr"/>
            <a:r>
              <a:rPr lang="en-US" sz="2800" b="1" err="1">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Nhược</a:t>
            </a:r>
            <a:r>
              <a:rPr lang="en-US" sz="2800" b="1">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2800" b="1" err="1">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điểm</a:t>
            </a:r>
            <a:endParaRPr lang="en-US" sz="2400" b="1">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549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randombar(horizontal)">
                                      <p:cBhvr>
                                        <p:cTn id="15" dur="500"/>
                                        <p:tgtEl>
                                          <p:spTgt spid="3"/>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734087" y="5575440"/>
            <a:ext cx="4953489" cy="646331"/>
          </a:xfrm>
          <a:prstGeom prst="rect">
            <a:avLst/>
          </a:prstGeom>
          <a:noFill/>
        </p:spPr>
        <p:txBody>
          <a:bodyPr wrap="square" rtlCol="0">
            <a:spAutoFit/>
          </a:bodyPr>
          <a:lstStyle/>
          <a:p>
            <a:pPr algn="ctr"/>
            <a:r>
              <a:rPr lang="en-US" b="1">
                <a:latin typeface="Tahoma" panose="020B0604030504040204" pitchFamily="34" charset="0"/>
                <a:ea typeface="Tahoma" panose="020B0604030504040204" pitchFamily="34" charset="0"/>
                <a:cs typeface="Tahoma" panose="020B0604030504040204" pitchFamily="34" charset="0"/>
              </a:rPr>
              <a:t>CAO VĂN TUẤN – NGÔ HOÀNG ANH</a:t>
            </a:r>
          </a:p>
          <a:p>
            <a:pPr algn="ctr"/>
            <a:r>
              <a:rPr lang="en-US" b="1">
                <a:latin typeface="Tahoma" panose="020B0604030504040204" pitchFamily="34" charset="0"/>
                <a:ea typeface="Tahoma" panose="020B0604030504040204" pitchFamily="34" charset="0"/>
                <a:cs typeface="Tahoma" panose="020B0604030504040204" pitchFamily="34" charset="0"/>
              </a:rPr>
              <a:t>GIẢNG VIÊN KHOA ĐIỆN -  ĐIỆN TỬ</a:t>
            </a:r>
          </a:p>
        </p:txBody>
      </p:sp>
      <p:sp>
        <p:nvSpPr>
          <p:cNvPr id="8" name="Subtitle 2"/>
          <p:cNvSpPr txBox="1">
            <a:spLocks/>
          </p:cNvSpPr>
          <p:nvPr/>
        </p:nvSpPr>
        <p:spPr>
          <a:xfrm>
            <a:off x="1674977" y="377213"/>
            <a:ext cx="10118220" cy="915412"/>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2400" b="1">
                <a:solidFill>
                  <a:srgbClr val="7030A0"/>
                </a:solidFill>
                <a:latin typeface="Tahoma" panose="020B0604030504040204" pitchFamily="34" charset="0"/>
                <a:ea typeface="Tahoma" panose="020B0604030504040204" pitchFamily="34" charset="0"/>
                <a:cs typeface="Tahoma" panose="020B0604030504040204" pitchFamily="34" charset="0"/>
              </a:rPr>
              <a:t>SỬ DỤNG MÔ HÌNH LỚP HỌC ĐẢO NGƯỢC </a:t>
            </a:r>
            <a:endParaRPr lang="en-US" sz="2400" b="1" smtClean="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0" indent="0" algn="ctr">
              <a:buNone/>
            </a:pPr>
            <a:r>
              <a:rPr lang="en-US" sz="2400" b="1" smtClean="0">
                <a:solidFill>
                  <a:srgbClr val="7030A0"/>
                </a:solidFill>
                <a:latin typeface="Tahoma" panose="020B0604030504040204" pitchFamily="34" charset="0"/>
                <a:ea typeface="Tahoma" panose="020B0604030504040204" pitchFamily="34" charset="0"/>
                <a:cs typeface="Tahoma" panose="020B0604030504040204" pitchFamily="34" charset="0"/>
              </a:rPr>
              <a:t>VỚI </a:t>
            </a:r>
            <a:r>
              <a:rPr lang="en-US" sz="2400" b="1">
                <a:solidFill>
                  <a:srgbClr val="7030A0"/>
                </a:solidFill>
                <a:latin typeface="Tahoma" panose="020B0604030504040204" pitchFamily="34" charset="0"/>
                <a:ea typeface="Tahoma" panose="020B0604030504040204" pitchFamily="34" charset="0"/>
                <a:cs typeface="Tahoma" panose="020B0604030504040204" pitchFamily="34" charset="0"/>
              </a:rPr>
              <a:t>SỰ HỔ TRỢ CỦA PHẦN MỀM ZALO </a:t>
            </a:r>
            <a:endParaRPr lang="en-US" sz="2400" b="1" smtClean="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0" indent="0" algn="ctr">
              <a:buNone/>
            </a:pPr>
            <a:r>
              <a:rPr lang="en-US" sz="2400" b="1" smtClean="0">
                <a:solidFill>
                  <a:srgbClr val="7030A0"/>
                </a:solidFill>
                <a:latin typeface="Tahoma" panose="020B0604030504040204" pitchFamily="34" charset="0"/>
                <a:ea typeface="Tahoma" panose="020B0604030504040204" pitchFamily="34" charset="0"/>
                <a:cs typeface="Tahoma" panose="020B0604030504040204" pitchFamily="34" charset="0"/>
              </a:rPr>
              <a:t>ĐỂ </a:t>
            </a:r>
            <a:r>
              <a:rPr lang="en-US" sz="2400" b="1">
                <a:solidFill>
                  <a:srgbClr val="7030A0"/>
                </a:solidFill>
                <a:latin typeface="Tahoma" panose="020B0604030504040204" pitchFamily="34" charset="0"/>
                <a:ea typeface="Tahoma" panose="020B0604030504040204" pitchFamily="34" charset="0"/>
                <a:cs typeface="Tahoma" panose="020B0604030504040204" pitchFamily="34" charset="0"/>
              </a:rPr>
              <a:t>TĂNG HIỆU QUẢ ĐÀO TẠO </a:t>
            </a:r>
          </a:p>
        </p:txBody>
      </p:sp>
      <p:sp>
        <p:nvSpPr>
          <p:cNvPr id="6" name="Rectangle 5">
            <a:extLst>
              <a:ext uri="{FF2B5EF4-FFF2-40B4-BE49-F238E27FC236}">
                <a16:creationId xmlns:a16="http://schemas.microsoft.com/office/drawing/2014/main" xmlns="" id="{0167DD7B-CF0F-473D-A635-0063C0BDBB2F}"/>
              </a:ext>
            </a:extLst>
          </p:cNvPr>
          <p:cNvSpPr/>
          <p:nvPr/>
        </p:nvSpPr>
        <p:spPr>
          <a:xfrm>
            <a:off x="182879" y="2099945"/>
            <a:ext cx="12009121" cy="899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41459167"/>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662</TotalTime>
  <Words>1266</Words>
  <Application>Microsoft Office PowerPoint</Application>
  <PresentationFormat>Widescreen</PresentationFormat>
  <Paragraphs>195</Paragraphs>
  <Slides>14</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Calibri</vt:lpstr>
      <vt:lpstr>Century Gothic</vt:lpstr>
      <vt:lpstr>Symbol</vt:lpstr>
      <vt:lpstr>Tahoma</vt:lpstr>
      <vt:lpstr>Times New Roman</vt:lpstr>
      <vt:lpstr>Wingdings</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AccountName</dc:creator>
  <cp:lastModifiedBy>AccountName</cp:lastModifiedBy>
  <cp:revision>72</cp:revision>
  <dcterms:created xsi:type="dcterms:W3CDTF">2019-12-10T07:34:45Z</dcterms:created>
  <dcterms:modified xsi:type="dcterms:W3CDTF">2020-06-19T09:08:38Z</dcterms:modified>
</cp:coreProperties>
</file>